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5"/>
  </p:notesMasterIdLst>
  <p:sldIdLst>
    <p:sldId id="256" r:id="rId2"/>
    <p:sldId id="320" r:id="rId3"/>
    <p:sldId id="327" r:id="rId4"/>
    <p:sldId id="257" r:id="rId5"/>
    <p:sldId id="259" r:id="rId6"/>
    <p:sldId id="321" r:id="rId7"/>
    <p:sldId id="263" r:id="rId8"/>
    <p:sldId id="262" r:id="rId9"/>
    <p:sldId id="264" r:id="rId10"/>
    <p:sldId id="265" r:id="rId11"/>
    <p:sldId id="266" r:id="rId12"/>
    <p:sldId id="268" r:id="rId13"/>
    <p:sldId id="269" r:id="rId14"/>
    <p:sldId id="271" r:id="rId15"/>
    <p:sldId id="275" r:id="rId16"/>
    <p:sldId id="274" r:id="rId17"/>
    <p:sldId id="273" r:id="rId18"/>
    <p:sldId id="277" r:id="rId19"/>
    <p:sldId id="278" r:id="rId20"/>
    <p:sldId id="279" r:id="rId21"/>
    <p:sldId id="323" r:id="rId22"/>
    <p:sldId id="280" r:id="rId23"/>
    <p:sldId id="317" r:id="rId24"/>
    <p:sldId id="293" r:id="rId25"/>
    <p:sldId id="281" r:id="rId26"/>
    <p:sldId id="282" r:id="rId27"/>
    <p:sldId id="283" r:id="rId28"/>
    <p:sldId id="284" r:id="rId29"/>
    <p:sldId id="316" r:id="rId30"/>
    <p:sldId id="285" r:id="rId31"/>
    <p:sldId id="286" r:id="rId32"/>
    <p:sldId id="288" r:id="rId33"/>
    <p:sldId id="290" r:id="rId34"/>
    <p:sldId id="291" r:id="rId35"/>
    <p:sldId id="292" r:id="rId36"/>
    <p:sldId id="294" r:id="rId37"/>
    <p:sldId id="302" r:id="rId38"/>
    <p:sldId id="328" r:id="rId39"/>
    <p:sldId id="296" r:id="rId40"/>
    <p:sldId id="318" r:id="rId41"/>
    <p:sldId id="319" r:id="rId42"/>
    <p:sldId id="295" r:id="rId43"/>
    <p:sldId id="322" r:id="rId44"/>
    <p:sldId id="329" r:id="rId45"/>
    <p:sldId id="297" r:id="rId46"/>
    <p:sldId id="330" r:id="rId47"/>
    <p:sldId id="300" r:id="rId48"/>
    <p:sldId id="324" r:id="rId49"/>
    <p:sldId id="301" r:id="rId50"/>
    <p:sldId id="315" r:id="rId51"/>
    <p:sldId id="304" r:id="rId52"/>
    <p:sldId id="325" r:id="rId53"/>
    <p:sldId id="309" r:id="rId54"/>
    <p:sldId id="306" r:id="rId55"/>
    <p:sldId id="326" r:id="rId56"/>
    <p:sldId id="307" r:id="rId57"/>
    <p:sldId id="308" r:id="rId58"/>
    <p:sldId id="311" r:id="rId59"/>
    <p:sldId id="310" r:id="rId60"/>
    <p:sldId id="305" r:id="rId61"/>
    <p:sldId id="313" r:id="rId62"/>
    <p:sldId id="312" r:id="rId63"/>
    <p:sldId id="314" r:id="rId6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22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image1.png>
</file>

<file path=ppt/media/image10.jpg>
</file>

<file path=ppt/media/image11.jpg>
</file>

<file path=ppt/media/image12.jpg>
</file>

<file path=ppt/media/image13.jpeg>
</file>

<file path=ppt/media/image14.jp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fif>
</file>

<file path=ppt/media/image21.png>
</file>

<file path=ppt/media/image22.png>
</file>

<file path=ppt/media/image23.png>
</file>

<file path=ppt/media/image24.jpeg>
</file>

<file path=ppt/media/image25.jpg>
</file>

<file path=ppt/media/image26.jpg>
</file>

<file path=ppt/media/image27.png>
</file>

<file path=ppt/media/image28.jfif>
</file>

<file path=ppt/media/image29.jpg>
</file>

<file path=ppt/media/image3.png>
</file>

<file path=ppt/media/image30.jpeg>
</file>

<file path=ppt/media/image31.jpg>
</file>

<file path=ppt/media/image32.png>
</file>

<file path=ppt/media/image33.jpeg>
</file>

<file path=ppt/media/image34.jpe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jfif>
</file>

<file path=ppt/media/image41.png>
</file>

<file path=ppt/media/image42.jpeg>
</file>

<file path=ppt/media/image43.jpeg>
</file>

<file path=ppt/media/image44.jpeg>
</file>

<file path=ppt/media/image45.jpg>
</file>

<file path=ppt/media/image46.png>
</file>

<file path=ppt/media/image47.jpg>
</file>

<file path=ppt/media/image48.jpg>
</file>

<file path=ppt/media/image5.png>
</file>

<file path=ppt/media/image6.jpg>
</file>

<file path=ppt/media/image7.jpg>
</file>

<file path=ppt/media/image8.jpg>
</file>

<file path=ppt/media/image9.jfif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9612F1-628C-45B0-8C2B-0DA3BF8D0F2F}" type="datetimeFigureOut">
              <a:rPr lang="en-PH" smtClean="0"/>
              <a:t>27/09/2022</a:t>
            </a:fld>
            <a:endParaRPr lang="en-P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B9C354-BC10-44C6-9CCA-189097778803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6774188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B9C354-BC10-44C6-9CCA-189097778803}" type="slidenum">
              <a:rPr lang="en-PH" smtClean="0"/>
              <a:t>17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6088038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386D1-59DD-4637-BE89-85C21E486060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0219122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28309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4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9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6"/>
            <a:ext cx="2743200" cy="365125"/>
          </a:xfrm>
          <a:prstGeom prst="rect">
            <a:avLst/>
          </a:prstGeom>
        </p:spPr>
        <p:txBody>
          <a:bodyPr/>
          <a:lstStyle/>
          <a:p>
            <a:fld id="{F959F5BB-154D-4D47-B451-D298B49A862B}" type="datetimeFigureOut">
              <a:rPr lang="en-PH" smtClean="0"/>
              <a:t>27/09/2022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386D1-59DD-4637-BE89-85C21E486060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965494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6"/>
            <a:ext cx="2743200" cy="365125"/>
          </a:xfrm>
          <a:prstGeom prst="rect">
            <a:avLst/>
          </a:prstGeom>
        </p:spPr>
        <p:txBody>
          <a:bodyPr/>
          <a:lstStyle/>
          <a:p>
            <a:fld id="{F959F5BB-154D-4D47-B451-D298B49A862B}" type="datetimeFigureOut">
              <a:rPr lang="en-PH" smtClean="0"/>
              <a:t>27/09/2022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386D1-59DD-4637-BE89-85C21E486060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3760382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3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3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6"/>
            <a:ext cx="2743200" cy="365125"/>
          </a:xfrm>
          <a:prstGeom prst="rect">
            <a:avLst/>
          </a:prstGeom>
        </p:spPr>
        <p:txBody>
          <a:bodyPr/>
          <a:lstStyle/>
          <a:p>
            <a:fld id="{F959F5BB-154D-4D47-B451-D298B49A862B}" type="datetimeFigureOut">
              <a:rPr lang="en-PH" smtClean="0"/>
              <a:t>27/09/2022</a:t>
            </a:fld>
            <a:endParaRPr lang="en-P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386D1-59DD-4637-BE89-85C21E486060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480698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6"/>
            <a:ext cx="2743200" cy="365125"/>
          </a:xfrm>
          <a:prstGeom prst="rect">
            <a:avLst/>
          </a:prstGeom>
        </p:spPr>
        <p:txBody>
          <a:bodyPr/>
          <a:lstStyle/>
          <a:p>
            <a:fld id="{F959F5BB-154D-4D47-B451-D298B49A862B}" type="datetimeFigureOut">
              <a:rPr lang="en-PH" smtClean="0"/>
              <a:t>27/09/2022</a:t>
            </a:fld>
            <a:endParaRPr lang="en-P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386D1-59DD-4637-BE89-85C21E486060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0629668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6"/>
            <a:ext cx="2743200" cy="365125"/>
          </a:xfrm>
          <a:prstGeom prst="rect">
            <a:avLst/>
          </a:prstGeom>
        </p:spPr>
        <p:txBody>
          <a:bodyPr/>
          <a:lstStyle/>
          <a:p>
            <a:fld id="{F959F5BB-154D-4D47-B451-D298B49A862B}" type="datetimeFigureOut">
              <a:rPr lang="en-PH" smtClean="0"/>
              <a:t>27/09/2022</a:t>
            </a:fld>
            <a:endParaRPr lang="en-P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386D1-59DD-4637-BE89-85C21E486060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3460919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31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6"/>
            <a:ext cx="2743200" cy="365125"/>
          </a:xfrm>
          <a:prstGeom prst="rect">
            <a:avLst/>
          </a:prstGeom>
        </p:spPr>
        <p:txBody>
          <a:bodyPr/>
          <a:lstStyle/>
          <a:p>
            <a:fld id="{F959F5BB-154D-4D47-B451-D298B49A862B}" type="datetimeFigureOut">
              <a:rPr lang="en-PH" smtClean="0"/>
              <a:t>27/09/2022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386D1-59DD-4637-BE89-85C21E486060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1616960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31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6"/>
            <a:ext cx="2743200" cy="365125"/>
          </a:xfrm>
          <a:prstGeom prst="rect">
            <a:avLst/>
          </a:prstGeom>
        </p:spPr>
        <p:txBody>
          <a:bodyPr/>
          <a:lstStyle/>
          <a:p>
            <a:fld id="{F959F5BB-154D-4D47-B451-D298B49A862B}" type="datetimeFigureOut">
              <a:rPr lang="en-PH" smtClean="0"/>
              <a:t>27/09/2022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386D1-59DD-4637-BE89-85C21E486060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7915489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E386D1-59DD-4637-BE89-85C21E486060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5689608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Poppins" panose="00000500000000000000" pitchFamily="2" charset="0"/>
          <a:ea typeface="+mj-ea"/>
          <a:cs typeface="Poppins" panose="000005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f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8.jpeg"/><Relationship Id="rId4" Type="http://schemas.openxmlformats.org/officeDocument/2006/relationships/image" Target="../media/image17.jpe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fif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fif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2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6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8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fi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eg"/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g"/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jpg"/><Relationship Id="rId1" Type="http://schemas.openxmlformats.org/officeDocument/2006/relationships/slideLayout" Target="../slideLayouts/slideLayout4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57DBA0-3EB6-4055-B06B-19A5770269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Computer</a:t>
            </a:r>
            <a:endParaRPr lang="en-PH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82B6DD-95A8-4006-9E8A-45ACA1B4B80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 Unit 4</a:t>
            </a:r>
          </a:p>
          <a:p>
            <a:r>
              <a:rPr lang="en-US" dirty="0"/>
              <a:t>CC7 Human Computer Interaction</a:t>
            </a:r>
          </a:p>
          <a:p>
            <a:r>
              <a:rPr lang="en-US" dirty="0"/>
              <a:t>Arnemie B. Gayyed</a:t>
            </a:r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15002214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860593-1218-4DF8-A9C7-7FDE1D7B0A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 Device – Keyboard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71745F-D805-4BC6-84F4-592D88CF21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QWERTY / Sholes Keyboard</a:t>
            </a:r>
          </a:p>
          <a:p>
            <a:r>
              <a:rPr lang="en-US" dirty="0"/>
              <a:t>Named after the first 6 alphabetic keys on the top left</a:t>
            </a:r>
          </a:p>
          <a:p>
            <a:r>
              <a:rPr lang="en-US" dirty="0"/>
              <a:t>May be created:</a:t>
            </a:r>
          </a:p>
          <a:p>
            <a:pPr lvl="1"/>
            <a:r>
              <a:rPr lang="en-US" dirty="0"/>
              <a:t>Due to mechanical failings in early typewriters</a:t>
            </a:r>
          </a:p>
          <a:p>
            <a:pPr lvl="1"/>
            <a:r>
              <a:rPr lang="en-US" dirty="0"/>
              <a:t>To make it easier to decode morse code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PH" dirty="0"/>
          </a:p>
        </p:txBody>
      </p:sp>
      <p:pic>
        <p:nvPicPr>
          <p:cNvPr id="4" name="Picture 3" descr="A picture containing text, keyboard&#10;&#10;Description automatically generated">
            <a:extLst>
              <a:ext uri="{FF2B5EF4-FFF2-40B4-BE49-F238E27FC236}">
                <a16:creationId xmlns:a16="http://schemas.microsoft.com/office/drawing/2014/main" id="{2E6A1571-EEC7-40C4-8A0B-51146A390B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840" y="4110538"/>
            <a:ext cx="7452319" cy="2477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7664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F968B1-1102-4D15-805D-74045B1BC4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 Device – Keyboard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7A426-6BD6-4F44-8B4F-57D48E75F8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133706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QWERTZ / Swiss Keyboard</a:t>
            </a:r>
          </a:p>
          <a:p>
            <a:r>
              <a:rPr lang="en-US" dirty="0"/>
              <a:t>Used in German-speaking countries</a:t>
            </a:r>
            <a:endParaRPr lang="en-PH" dirty="0"/>
          </a:p>
        </p:txBody>
      </p:sp>
      <p:pic>
        <p:nvPicPr>
          <p:cNvPr id="5" name="Picture 4" descr="A screen shot of a calculator&#10;&#10;Description automatically generated with low confidence">
            <a:extLst>
              <a:ext uri="{FF2B5EF4-FFF2-40B4-BE49-F238E27FC236}">
                <a16:creationId xmlns:a16="http://schemas.microsoft.com/office/drawing/2014/main" id="{3C4C6ED4-8283-4530-A818-8AFE3F45E0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2930" y="2959331"/>
            <a:ext cx="9626140" cy="3208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2765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F968B1-1102-4D15-805D-74045B1BC4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 Device – Keyboard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7A426-6BD6-4F44-8B4F-57D48E75F8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AZERTY Keyboard</a:t>
            </a:r>
          </a:p>
          <a:p>
            <a:r>
              <a:rPr lang="en-US" dirty="0"/>
              <a:t>Commonly used in France and Belgium</a:t>
            </a:r>
            <a:endParaRPr lang="en-PH" dirty="0"/>
          </a:p>
        </p:txBody>
      </p:sp>
      <p:pic>
        <p:nvPicPr>
          <p:cNvPr id="7" name="Picture 6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EB094486-EAB4-442F-8812-1D7B19EF46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859" y="3092715"/>
            <a:ext cx="9760281" cy="3084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0570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3347A-72F6-42E7-97C8-A508B73FB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 Device – Keyboard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2DB5FD-DFFF-427D-ABDD-0E586E8B48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62999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DVORAK Keyboard</a:t>
            </a:r>
          </a:p>
          <a:p>
            <a:r>
              <a:rPr lang="en-US" dirty="0"/>
              <a:t>Ergonomic alternative to the QWERTY layout</a:t>
            </a:r>
          </a:p>
          <a:p>
            <a:r>
              <a:rPr lang="en-US" dirty="0"/>
              <a:t>All vowels and punctuation marks are on the left side</a:t>
            </a:r>
          </a:p>
          <a:p>
            <a:r>
              <a:rPr lang="en-US" dirty="0"/>
              <a:t>All consonants on the right side </a:t>
            </a:r>
          </a:p>
          <a:p>
            <a:r>
              <a:rPr lang="en-US" dirty="0"/>
              <a:t>Most used letters in the middle row so it’s easier to reach</a:t>
            </a:r>
            <a:endParaRPr lang="en-PH" dirty="0"/>
          </a:p>
        </p:txBody>
      </p:sp>
      <p:pic>
        <p:nvPicPr>
          <p:cNvPr id="4" name="Content Placeholder 4" descr="Calendar&#10;&#10;Description automatically generated with medium confidence">
            <a:extLst>
              <a:ext uri="{FF2B5EF4-FFF2-40B4-BE49-F238E27FC236}">
                <a16:creationId xmlns:a16="http://schemas.microsoft.com/office/drawing/2014/main" id="{C606A642-075E-425B-BE3B-3C955C5562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5100" y="4332022"/>
            <a:ext cx="6781800" cy="226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9137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D01AF-4793-4957-A714-FB91E175C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 Device – Mouse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07474F-608A-4F17-A4EC-385A6EDA64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810596" cy="4486271"/>
          </a:xfrm>
        </p:spPr>
        <p:txBody>
          <a:bodyPr>
            <a:normAutofit fontScale="92500"/>
          </a:bodyPr>
          <a:lstStyle/>
          <a:p>
            <a:r>
              <a:rPr lang="en-US" dirty="0"/>
              <a:t>Handheld hardware input device that controls a cursor in a GUI (graphical user interface)</a:t>
            </a:r>
          </a:p>
          <a:p>
            <a:r>
              <a:rPr lang="en-US" dirty="0"/>
              <a:t>Move and select text, icons, files, and folders on computer</a:t>
            </a:r>
          </a:p>
          <a:p>
            <a:r>
              <a:rPr lang="en-US" dirty="0"/>
              <a:t>Commonly makes use of a pointer on a display</a:t>
            </a:r>
          </a:p>
          <a:p>
            <a:r>
              <a:rPr lang="en-US" dirty="0"/>
              <a:t>Types:</a:t>
            </a:r>
          </a:p>
          <a:p>
            <a:pPr lvl="1"/>
            <a:r>
              <a:rPr lang="en-US" dirty="0"/>
              <a:t>Ambidextrous</a:t>
            </a:r>
          </a:p>
          <a:p>
            <a:pPr lvl="1"/>
            <a:r>
              <a:rPr lang="en-US" dirty="0"/>
              <a:t>Left-handed</a:t>
            </a:r>
          </a:p>
          <a:p>
            <a:pPr lvl="1"/>
            <a:r>
              <a:rPr lang="en-US" dirty="0"/>
              <a:t>Vertical</a:t>
            </a:r>
            <a:endParaRPr lang="en-PH" dirty="0"/>
          </a:p>
        </p:txBody>
      </p:sp>
      <p:pic>
        <p:nvPicPr>
          <p:cNvPr id="4" name="Content Placeholder 4" descr="A computer mouse on a table&#10;&#10;Description automatically generated with medium confidence">
            <a:extLst>
              <a:ext uri="{FF2B5EF4-FFF2-40B4-BE49-F238E27FC236}">
                <a16:creationId xmlns:a16="http://schemas.microsoft.com/office/drawing/2014/main" id="{ABD22ED9-AE0E-40CE-A1DC-8187838F90F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08" r="7144"/>
          <a:stretch/>
        </p:blipFill>
        <p:spPr>
          <a:xfrm>
            <a:off x="6648796" y="1825625"/>
            <a:ext cx="470500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7611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CF9A8-9862-40CE-B7AC-4749CBDD0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Input Device – Mouse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47DB62-BE93-461E-BE77-09519BAC3A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Ambidextrous Mouse</a:t>
            </a:r>
          </a:p>
          <a:p>
            <a:r>
              <a:rPr lang="en-US" dirty="0"/>
              <a:t>Designed to fit either left-handed or right-handed people</a:t>
            </a:r>
          </a:p>
          <a:p>
            <a:r>
              <a:rPr lang="en-US" dirty="0"/>
              <a:t>Most common type of mouse</a:t>
            </a:r>
            <a:endParaRPr lang="en-PH" dirty="0"/>
          </a:p>
        </p:txBody>
      </p:sp>
      <p:pic>
        <p:nvPicPr>
          <p:cNvPr id="5" name="Picture 4" descr="A black computer mouse&#10;&#10;Description automatically generated">
            <a:extLst>
              <a:ext uri="{FF2B5EF4-FFF2-40B4-BE49-F238E27FC236}">
                <a16:creationId xmlns:a16="http://schemas.microsoft.com/office/drawing/2014/main" id="{6C2E89AF-B45B-4B05-98A2-86D5210295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7331" y="1825625"/>
            <a:ext cx="4351338" cy="435133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7795441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D93C0-D635-4E84-8983-8240B0CA7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Input Device – Mouse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2E4B93-C22D-414F-8D2F-B5801147E4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Left-Handed Mouse</a:t>
            </a:r>
          </a:p>
          <a:p>
            <a:r>
              <a:rPr lang="en-US" dirty="0"/>
              <a:t>Specifically designed for users whose dominant hand is their left hand</a:t>
            </a:r>
            <a:endParaRPr lang="en-PH" dirty="0"/>
          </a:p>
        </p:txBody>
      </p:sp>
      <p:pic>
        <p:nvPicPr>
          <p:cNvPr id="5" name="Picture 4" descr="A black computer mouse&#10;&#10;Description automatically generated with medium confidence">
            <a:extLst>
              <a:ext uri="{FF2B5EF4-FFF2-40B4-BE49-F238E27FC236}">
                <a16:creationId xmlns:a16="http://schemas.microsoft.com/office/drawing/2014/main" id="{8E4901EE-69F7-4D90-8725-0D19663535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1954562"/>
            <a:ext cx="5181600" cy="409346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4146616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15476-9EAB-41A2-A306-A91D0FE1C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 Device – Mouse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CBC128-1161-4185-9F54-46DFCC20A7C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Vertical Mouse</a:t>
            </a:r>
          </a:p>
          <a:p>
            <a:r>
              <a:rPr lang="en-US" dirty="0"/>
              <a:t>Taller than it is wide</a:t>
            </a:r>
          </a:p>
          <a:p>
            <a:r>
              <a:rPr lang="en-US" dirty="0"/>
              <a:t>Designed to reduce strain </a:t>
            </a:r>
          </a:p>
          <a:p>
            <a:r>
              <a:rPr lang="en-US" dirty="0"/>
              <a:t>Mouse is held vertically, much like you would during a handshake </a:t>
            </a:r>
          </a:p>
          <a:p>
            <a:r>
              <a:rPr lang="en-US" dirty="0"/>
              <a:t>Buttons are located right beneath the grasp</a:t>
            </a:r>
            <a:endParaRPr lang="en-PH" dirty="0"/>
          </a:p>
        </p:txBody>
      </p:sp>
      <p:pic>
        <p:nvPicPr>
          <p:cNvPr id="5" name="Content Placeholder 6" descr="A hand holding a computer mouse&#10;&#10;Description automatically generated with medium confidence">
            <a:extLst>
              <a:ext uri="{FF2B5EF4-FFF2-40B4-BE49-F238E27FC236}">
                <a16:creationId xmlns:a16="http://schemas.microsoft.com/office/drawing/2014/main" id="{19F2D1B8-3F07-48C9-9CF6-20EC167EFA6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95" b="9728"/>
          <a:stretch/>
        </p:blipFill>
        <p:spPr>
          <a:xfrm>
            <a:off x="6172200" y="1924068"/>
            <a:ext cx="5181600" cy="4154451"/>
          </a:xfrm>
        </p:spPr>
      </p:pic>
    </p:spTree>
    <p:extLst>
      <p:ext uri="{BB962C8B-B14F-4D97-AF65-F5344CB8AC3E}">
        <p14:creationId xmlns:p14="http://schemas.microsoft.com/office/powerpoint/2010/main" val="4476989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FB687-9E24-403C-A348-24643D1E04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Input Device – Microphone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C3F98A-FEA4-4AB0-9614-BF8CCEA283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r>
              <a:rPr lang="en-US" dirty="0"/>
              <a:t>Translates sound vibrations in the air into electronic signals or scribes them to a recording medium</a:t>
            </a:r>
            <a:endParaRPr lang="en-PH" dirty="0"/>
          </a:p>
        </p:txBody>
      </p:sp>
      <p:pic>
        <p:nvPicPr>
          <p:cNvPr id="5" name="Picture 4" descr="A picture containing microphone&#10;&#10;Description automatically generated">
            <a:extLst>
              <a:ext uri="{FF2B5EF4-FFF2-40B4-BE49-F238E27FC236}">
                <a16:creationId xmlns:a16="http://schemas.microsoft.com/office/drawing/2014/main" id="{F601B45C-0AF1-4642-B810-81C682CE42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7331" y="1825625"/>
            <a:ext cx="4351338" cy="435133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7621163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4657B-B08F-4AC8-874F-59813EE4FD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Input Device – Trackball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E8DDF2-3DDE-48C4-9960-ED662A9BE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r>
              <a:rPr lang="en-US" dirty="0"/>
              <a:t>Small ball set in a holder</a:t>
            </a:r>
          </a:p>
          <a:p>
            <a:r>
              <a:rPr lang="en-US" dirty="0"/>
              <a:t>Can be rotated by hand to move a cursor on a computer</a:t>
            </a:r>
            <a:endParaRPr lang="en-PH" dirty="0"/>
          </a:p>
        </p:txBody>
      </p:sp>
      <p:pic>
        <p:nvPicPr>
          <p:cNvPr id="6" name="Content Placeholder 5" descr="Icon&#10;&#10;Description automatically generated">
            <a:extLst>
              <a:ext uri="{FF2B5EF4-FFF2-40B4-BE49-F238E27FC236}">
                <a16:creationId xmlns:a16="http://schemas.microsoft.com/office/drawing/2014/main" id="{41222B5B-D38A-428E-A149-4CEF0736677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543969"/>
            <a:ext cx="5181600" cy="2914650"/>
          </a:xfrm>
          <a:noFill/>
        </p:spPr>
      </p:pic>
    </p:spTree>
    <p:extLst>
      <p:ext uri="{BB962C8B-B14F-4D97-AF65-F5344CB8AC3E}">
        <p14:creationId xmlns:p14="http://schemas.microsoft.com/office/powerpoint/2010/main" val="2635279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15F63-B1FD-42F7-93B9-1B2A04F29B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E70637-E389-455A-BE51-ECF66E449C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role of computers in HCI</a:t>
            </a:r>
          </a:p>
          <a:p>
            <a:r>
              <a:rPr lang="en-US" dirty="0"/>
              <a:t>Input devices</a:t>
            </a:r>
          </a:p>
          <a:p>
            <a:r>
              <a:rPr lang="en-US" dirty="0"/>
              <a:t>Output devices</a:t>
            </a:r>
          </a:p>
          <a:p>
            <a:r>
              <a:rPr lang="en-US" dirty="0"/>
              <a:t>Virtual reality devices</a:t>
            </a:r>
          </a:p>
          <a:p>
            <a:r>
              <a:rPr lang="en-US" dirty="0"/>
              <a:t>Biosensing</a:t>
            </a:r>
          </a:p>
          <a:p>
            <a:r>
              <a:rPr lang="en-US" dirty="0"/>
              <a:t>Computer memory</a:t>
            </a:r>
          </a:p>
          <a:p>
            <a:r>
              <a:rPr lang="en-US" dirty="0"/>
              <a:t>Computer processing</a:t>
            </a:r>
          </a:p>
        </p:txBody>
      </p:sp>
    </p:spTree>
    <p:extLst>
      <p:ext uri="{BB962C8B-B14F-4D97-AF65-F5344CB8AC3E}">
        <p14:creationId xmlns:p14="http://schemas.microsoft.com/office/powerpoint/2010/main" val="29601161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AA5EC-81EE-47E0-9372-CCA031E70F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Input Device – Touchpad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30EA53-55F3-4F10-AF08-81A669D3D7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r>
              <a:rPr lang="en-US" dirty="0"/>
              <a:t>For controlling the pointer on a display screen</a:t>
            </a:r>
          </a:p>
          <a:p>
            <a:r>
              <a:rPr lang="en-US" dirty="0"/>
              <a:t>Done by sliding the finger along a touch-sensitive surface</a:t>
            </a:r>
            <a:endParaRPr lang="en-PH" dirty="0"/>
          </a:p>
        </p:txBody>
      </p:sp>
      <p:pic>
        <p:nvPicPr>
          <p:cNvPr id="6" name="Content Placeholder 5" descr="A picture containing text, monitor, indoor&#10;&#10;Description automatically generated">
            <a:extLst>
              <a:ext uri="{FF2B5EF4-FFF2-40B4-BE49-F238E27FC236}">
                <a16:creationId xmlns:a16="http://schemas.microsoft.com/office/drawing/2014/main" id="{01E461D6-1DC5-404A-A771-AADDEBF37DC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543969"/>
            <a:ext cx="5181600" cy="2914650"/>
          </a:xfrm>
          <a:noFill/>
        </p:spPr>
      </p:pic>
    </p:spTree>
    <p:extLst>
      <p:ext uri="{BB962C8B-B14F-4D97-AF65-F5344CB8AC3E}">
        <p14:creationId xmlns:p14="http://schemas.microsoft.com/office/powerpoint/2010/main" val="4649921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9B2FC-82B9-43D2-A09B-6D7F103D3E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 Device – Touchscreen Devices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79B9D4-802A-4403-AF7F-2C41D2841C8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Technically both an input and output device</a:t>
            </a:r>
          </a:p>
          <a:p>
            <a:r>
              <a:rPr lang="en-US" dirty="0"/>
              <a:t>User places input through multi-touch gestures by touching the screen or through a stylus</a:t>
            </a:r>
          </a:p>
          <a:p>
            <a:r>
              <a:rPr lang="en-US" dirty="0"/>
              <a:t>Output may be shown in another screen or in the same screen</a:t>
            </a:r>
            <a:endParaRPr lang="en-PH" dirty="0"/>
          </a:p>
        </p:txBody>
      </p:sp>
      <p:pic>
        <p:nvPicPr>
          <p:cNvPr id="7176" name="Picture 8">
            <a:extLst>
              <a:ext uri="{FF2B5EF4-FFF2-40B4-BE49-F238E27FC236}">
                <a16:creationId xmlns:a16="http://schemas.microsoft.com/office/drawing/2014/main" id="{316DE926-575C-4F46-9302-8E1FBB758E35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6179" y="2092087"/>
            <a:ext cx="5727621" cy="38184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07379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3C863-8122-433C-AC00-0871E4E87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Input Device – Game Controller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5F35D3-BFA0-409F-B66F-66341774FC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r>
              <a:rPr lang="en-US" dirty="0"/>
              <a:t>Also known as a gaming controller or controller</a:t>
            </a:r>
          </a:p>
          <a:p>
            <a:r>
              <a:rPr lang="en-US" dirty="0"/>
              <a:t>Used to provide input to a video game</a:t>
            </a:r>
          </a:p>
          <a:p>
            <a:r>
              <a:rPr lang="en-US" dirty="0"/>
              <a:t>Can be haptic</a:t>
            </a:r>
          </a:p>
          <a:p>
            <a:r>
              <a:rPr lang="en-US" dirty="0"/>
              <a:t>Gamepad</a:t>
            </a:r>
          </a:p>
          <a:p>
            <a:pPr lvl="1"/>
            <a:r>
              <a:rPr lang="en-US" dirty="0"/>
              <a:t>Common game controller</a:t>
            </a:r>
          </a:p>
          <a:p>
            <a:pPr lvl="1"/>
            <a:r>
              <a:rPr lang="en-US" dirty="0"/>
              <a:t>Came from console games </a:t>
            </a:r>
          </a:p>
          <a:p>
            <a:pPr lvl="1"/>
            <a:r>
              <a:rPr lang="en-US" dirty="0"/>
              <a:t>Used for better mobility of a character</a:t>
            </a:r>
          </a:p>
        </p:txBody>
      </p:sp>
      <p:pic>
        <p:nvPicPr>
          <p:cNvPr id="6" name="Content Placeholder 5" descr="Icon&#10;&#10;Description automatically generated">
            <a:extLst>
              <a:ext uri="{FF2B5EF4-FFF2-40B4-BE49-F238E27FC236}">
                <a16:creationId xmlns:a16="http://schemas.microsoft.com/office/drawing/2014/main" id="{BFE8DAA9-934F-43F4-B493-2C943A3ED93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582831"/>
            <a:ext cx="5181600" cy="2836926"/>
          </a:xfrm>
          <a:noFill/>
        </p:spPr>
      </p:pic>
    </p:spTree>
    <p:extLst>
      <p:ext uri="{BB962C8B-B14F-4D97-AF65-F5344CB8AC3E}">
        <p14:creationId xmlns:p14="http://schemas.microsoft.com/office/powerpoint/2010/main" val="27925072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EEE69-3FBE-42D6-B9DD-BC24600F77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 Device – Game Controller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DB699D-AE86-46C2-89CA-D62F7EDEE0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963586" cy="4351338"/>
          </a:xfrm>
        </p:spPr>
        <p:txBody>
          <a:bodyPr/>
          <a:lstStyle/>
          <a:p>
            <a:r>
              <a:rPr lang="en-US" dirty="0"/>
              <a:t>Other game controllers</a:t>
            </a:r>
          </a:p>
          <a:p>
            <a:pPr lvl="1"/>
            <a:r>
              <a:rPr lang="en-US" dirty="0"/>
              <a:t>Paddle</a:t>
            </a:r>
          </a:p>
          <a:p>
            <a:pPr lvl="1"/>
            <a:r>
              <a:rPr lang="en-US" dirty="0"/>
              <a:t>Steering wheel set</a:t>
            </a:r>
          </a:p>
          <a:p>
            <a:pPr lvl="1"/>
            <a:r>
              <a:rPr lang="en-US" dirty="0"/>
              <a:t>Touchscreen</a:t>
            </a:r>
          </a:p>
          <a:p>
            <a:pPr lvl="1"/>
            <a:r>
              <a:rPr lang="en-US" dirty="0"/>
              <a:t>Motion sensor</a:t>
            </a:r>
          </a:p>
          <a:p>
            <a:pPr lvl="1"/>
            <a:r>
              <a:rPr lang="en-US" dirty="0"/>
              <a:t>Light gun</a:t>
            </a:r>
          </a:p>
          <a:p>
            <a:pPr lvl="1"/>
            <a:r>
              <a:rPr lang="en-US" dirty="0"/>
              <a:t>Rhythm game controllers</a:t>
            </a:r>
          </a:p>
          <a:p>
            <a:endParaRPr lang="en-PH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E0FBF94-B598-4647-959A-97C4423EAC55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4789" y="1825625"/>
            <a:ext cx="3063317" cy="2297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C32F2473-C543-4E85-8F7A-BF1AC015C8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4789" y="4258046"/>
            <a:ext cx="3063317" cy="233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E8619FCF-E08F-4CED-ADFF-5CAD6F8EFA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1109" y="1825625"/>
            <a:ext cx="3222690" cy="2276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04646AA8-5ABD-4BAE-8D79-C2E23A5FBD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1109" y="4236583"/>
            <a:ext cx="3222691" cy="2122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45088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F34017-C3B0-443D-8811-25AF4F2CD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 Device – Scanner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114C4F-9AFD-46DF-9918-22C36CE91F9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Uses a light beam to scan codes, text, or graphic images directly into a computer or computer system</a:t>
            </a:r>
            <a:endParaRPr lang="en-PH" dirty="0"/>
          </a:p>
        </p:txBody>
      </p:sp>
      <p:pic>
        <p:nvPicPr>
          <p:cNvPr id="5" name="Picture 8" descr="http://www.netbanker.com/Images/scanner.jpg">
            <a:extLst>
              <a:ext uri="{FF2B5EF4-FFF2-40B4-BE49-F238E27FC236}">
                <a16:creationId xmlns:a16="http://schemas.microsoft.com/office/drawing/2014/main" id="{66629CEF-B3E4-4B78-8C6A-547FE7938701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 cstate="print"/>
          <a:stretch>
            <a:fillRect/>
          </a:stretch>
        </p:blipFill>
        <p:spPr bwMode="auto">
          <a:xfrm>
            <a:off x="6172200" y="2263689"/>
            <a:ext cx="5181600" cy="347520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00951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A7FA6-A059-4430-AF92-5F6F802E8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Input Device – Drawing Tablet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317351-EEE8-4E7B-97E5-D3BD8161ED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r>
              <a:rPr lang="en-US" dirty="0"/>
              <a:t>Converts movements from a stylus pressed on a designated area on the tablet’s screen</a:t>
            </a:r>
          </a:p>
          <a:p>
            <a:r>
              <a:rPr lang="en-US" dirty="0"/>
              <a:t>Commonly used for digital arts</a:t>
            </a:r>
            <a:endParaRPr lang="en-PH" dirty="0"/>
          </a:p>
        </p:txBody>
      </p:sp>
      <p:pic>
        <p:nvPicPr>
          <p:cNvPr id="6" name="Content Placeholder 5" descr="A picture containing case&#10;&#10;Description automatically generated">
            <a:extLst>
              <a:ext uri="{FF2B5EF4-FFF2-40B4-BE49-F238E27FC236}">
                <a16:creationId xmlns:a16="http://schemas.microsoft.com/office/drawing/2014/main" id="{2069A61B-D54F-46E5-B00E-414D7C6B9A6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7331" y="1825625"/>
            <a:ext cx="4351338" cy="4351338"/>
          </a:xfrm>
          <a:noFill/>
        </p:spPr>
      </p:pic>
    </p:spTree>
    <p:extLst>
      <p:ext uri="{BB962C8B-B14F-4D97-AF65-F5344CB8AC3E}">
        <p14:creationId xmlns:p14="http://schemas.microsoft.com/office/powerpoint/2010/main" val="14474214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A7FA6-A059-4430-AF92-5F6F802E8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Input Device – Eye Tracking Device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317351-EEE8-4E7B-97E5-D3BD8161ED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r>
              <a:rPr lang="en-US" dirty="0"/>
              <a:t>Sensor technology that makes it possible to know where a person is looking in real-time</a:t>
            </a:r>
          </a:p>
          <a:p>
            <a:r>
              <a:rPr lang="en-US" dirty="0"/>
              <a:t>Uses a specialized camera</a:t>
            </a:r>
          </a:p>
          <a:p>
            <a:r>
              <a:rPr lang="en-US" dirty="0"/>
              <a:t>Detects the presence, attention, and focus of the user</a:t>
            </a:r>
          </a:p>
          <a:p>
            <a:endParaRPr lang="en-PH" dirty="0"/>
          </a:p>
        </p:txBody>
      </p:sp>
      <p:pic>
        <p:nvPicPr>
          <p:cNvPr id="1026" name="Picture 2" descr="head-mounted eye tracking device tobii pro glasses 3">
            <a:extLst>
              <a:ext uri="{FF2B5EF4-FFF2-40B4-BE49-F238E27FC236}">
                <a16:creationId xmlns:a16="http://schemas.microsoft.com/office/drawing/2014/main" id="{6E5DED12-0F11-E2C9-96BB-9F6943D098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172200" y="2032000"/>
            <a:ext cx="5181600" cy="3199923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587669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A7FA6-A059-4430-AF92-5F6F802E8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Input Device – Hand Tracking Device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317351-EEE8-4E7B-97E5-D3BD8161ED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r>
              <a:rPr lang="en-US" dirty="0"/>
              <a:t>Makes use of various sensors</a:t>
            </a:r>
          </a:p>
          <a:p>
            <a:r>
              <a:rPr lang="en-US" dirty="0"/>
              <a:t>Captures data on the position, orientation, and velocity of hands</a:t>
            </a:r>
          </a:p>
          <a:p>
            <a:r>
              <a:rPr lang="en-US" dirty="0"/>
              <a:t>Can be a device that is attached to the hand or a device away from the hand</a:t>
            </a:r>
          </a:p>
        </p:txBody>
      </p:sp>
      <p:pic>
        <p:nvPicPr>
          <p:cNvPr id="6" name="Content Placeholder 5" descr="A picture containing indoor, black, dark, projector&#10;&#10;Description automatically generated">
            <a:extLst>
              <a:ext uri="{FF2B5EF4-FFF2-40B4-BE49-F238E27FC236}">
                <a16:creationId xmlns:a16="http://schemas.microsoft.com/office/drawing/2014/main" id="{CC5A6B0F-B93C-46DE-A02B-244EE5C31CE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69" b="14702"/>
          <a:stretch/>
        </p:blipFill>
        <p:spPr>
          <a:xfrm>
            <a:off x="6172202" y="1690690"/>
            <a:ext cx="5181600" cy="1945178"/>
          </a:xfrm>
          <a:noFill/>
        </p:spPr>
      </p:pic>
      <p:pic>
        <p:nvPicPr>
          <p:cNvPr id="2050" name="Picture 2" descr="The finger tracking device in action | Download Scientific Diagram">
            <a:extLst>
              <a:ext uri="{FF2B5EF4-FFF2-40B4-BE49-F238E27FC236}">
                <a16:creationId xmlns:a16="http://schemas.microsoft.com/office/drawing/2014/main" id="{4DEDB019-47FB-4281-8F6D-8955E3519C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8939" y="3463923"/>
            <a:ext cx="4048125" cy="3028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00823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1BB7D11-1EF4-4D9A-B675-0ACC2380C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4"/>
            <a:ext cx="10515600" cy="2852737"/>
          </a:xfrm>
        </p:spPr>
        <p:txBody>
          <a:bodyPr/>
          <a:lstStyle/>
          <a:p>
            <a:r>
              <a:rPr lang="en-US" dirty="0"/>
              <a:t>Output Devices</a:t>
            </a:r>
            <a:endParaRPr lang="en-PH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28C13A-2838-45C6-BFDB-D51BA383C8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9"/>
            <a:ext cx="10515600" cy="1500187"/>
          </a:xfrm>
        </p:spPr>
        <p:txBody>
          <a:bodyPr>
            <a:normAutofit/>
          </a:bodyPr>
          <a:lstStyle/>
          <a:p>
            <a:r>
              <a:rPr lang="en-US" dirty="0"/>
              <a:t>Monitor | Speaker | Headphone | Printer</a:t>
            </a:r>
          </a:p>
        </p:txBody>
      </p:sp>
    </p:spTree>
    <p:extLst>
      <p:ext uri="{BB962C8B-B14F-4D97-AF65-F5344CB8AC3E}">
        <p14:creationId xmlns:p14="http://schemas.microsoft.com/office/powerpoint/2010/main" val="11577756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B01B1-E4D3-4CC3-9110-11E84ECDC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 of Output Devices</a:t>
            </a:r>
            <a:endParaRPr lang="en-PH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9BF846-8CB1-4A0B-BCB5-2F8A8B81D2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Monitor</a:t>
            </a:r>
          </a:p>
          <a:p>
            <a:r>
              <a:rPr lang="en-US" dirty="0"/>
              <a:t>Speakers</a:t>
            </a:r>
          </a:p>
          <a:p>
            <a:r>
              <a:rPr lang="en-US" dirty="0"/>
              <a:t>Headphones</a:t>
            </a:r>
          </a:p>
          <a:p>
            <a:r>
              <a:rPr lang="en-US" dirty="0"/>
              <a:t>Printers</a:t>
            </a:r>
          </a:p>
          <a:p>
            <a:endParaRPr lang="en-US" dirty="0"/>
          </a:p>
          <a:p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34889545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6E9AC5-246F-476B-971C-7B7D44462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Role of Computers in HCI</a:t>
            </a:r>
            <a:endParaRPr lang="en-PH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FC476C-640E-464C-A5E0-0D9FACD57E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Interactions with computers | Computer peripherals and parts | Why know the computer devices?</a:t>
            </a:r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2390470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77E61EB-3E24-41C0-BCAE-0C278E19A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 Device – Monitor</a:t>
            </a:r>
            <a:endParaRPr lang="en-PH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B9638C7-69C4-4445-8CE4-79B343AAB6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5845233" cy="4351338"/>
          </a:xfrm>
        </p:spPr>
        <p:txBody>
          <a:bodyPr>
            <a:normAutofit/>
          </a:bodyPr>
          <a:lstStyle/>
          <a:p>
            <a:r>
              <a:rPr lang="en-US" dirty="0"/>
              <a:t>Displays information in pictorial or text form</a:t>
            </a:r>
          </a:p>
          <a:p>
            <a:r>
              <a:rPr lang="en-US" dirty="0"/>
              <a:t>Modern monitors use liquid crystal display (LCD)</a:t>
            </a:r>
          </a:p>
          <a:p>
            <a:r>
              <a:rPr lang="en-US" dirty="0"/>
              <a:t>Three popular LCD monitor types:</a:t>
            </a:r>
          </a:p>
          <a:p>
            <a:pPr lvl="1"/>
            <a:r>
              <a:rPr lang="en-PH" dirty="0"/>
              <a:t>Twisted nematic (TN)</a:t>
            </a:r>
          </a:p>
          <a:p>
            <a:pPr lvl="1"/>
            <a:r>
              <a:rPr lang="en-PH" dirty="0"/>
              <a:t>IPS (In-Plane Switching)</a:t>
            </a:r>
          </a:p>
          <a:p>
            <a:pPr lvl="1"/>
            <a:r>
              <a:rPr lang="en-PH" dirty="0"/>
              <a:t>VA (Vertical Alignment)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69C117C6-A96E-4A12-9D9B-C597C12C6410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80" r="15053"/>
          <a:stretch/>
        </p:blipFill>
        <p:spPr bwMode="auto">
          <a:xfrm>
            <a:off x="6816307" y="1825625"/>
            <a:ext cx="4537493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238282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77E61EB-3E24-41C0-BCAE-0C278E19A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 Device – Monitor</a:t>
            </a:r>
            <a:endParaRPr lang="en-PH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B9638C7-69C4-4445-8CE4-79B343AAB66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/>
              <a:t>Twisted Nematic (TN) Panels</a:t>
            </a:r>
          </a:p>
          <a:p>
            <a:r>
              <a:rPr lang="en-US" dirty="0"/>
              <a:t>Oldest type of LCD panel</a:t>
            </a:r>
          </a:p>
          <a:p>
            <a:r>
              <a:rPr lang="en-US" dirty="0"/>
              <a:t>Most budget-friendly; has low cost production</a:t>
            </a:r>
          </a:p>
          <a:p>
            <a:r>
              <a:rPr lang="en-US" dirty="0"/>
              <a:t>Limited viewing angles, particularly on vertical axis</a:t>
            </a:r>
          </a:p>
          <a:p>
            <a:r>
              <a:rPr lang="en-US" dirty="0"/>
              <a:t>High refresh rates; low input lag</a:t>
            </a:r>
          </a:p>
          <a:p>
            <a:r>
              <a:rPr lang="en-US" dirty="0"/>
              <a:t>Colors of the TN panels:</a:t>
            </a:r>
          </a:p>
          <a:p>
            <a:pPr lvl="1"/>
            <a:r>
              <a:rPr lang="en-US" dirty="0"/>
              <a:t>Reproduction is not strong</a:t>
            </a:r>
          </a:p>
          <a:p>
            <a:pPr lvl="1"/>
            <a:r>
              <a:rPr lang="en-US" dirty="0"/>
              <a:t>Can invert completely when viewed from an extreme angle</a:t>
            </a:r>
          </a:p>
        </p:txBody>
      </p:sp>
      <p:pic>
        <p:nvPicPr>
          <p:cNvPr id="6" name="Content Placeholder 2" descr="A picture containing text, electronics, display, computer&#10;&#10;Description automatically generated">
            <a:extLst>
              <a:ext uri="{FF2B5EF4-FFF2-40B4-BE49-F238E27FC236}">
                <a16:creationId xmlns:a16="http://schemas.microsoft.com/office/drawing/2014/main" id="{69B36808-585F-4BB7-B87A-6746F40DFBA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2" y="1971027"/>
            <a:ext cx="5181600" cy="3794525"/>
          </a:xfrm>
        </p:spPr>
      </p:pic>
    </p:spTree>
    <p:extLst>
      <p:ext uri="{BB962C8B-B14F-4D97-AF65-F5344CB8AC3E}">
        <p14:creationId xmlns:p14="http://schemas.microsoft.com/office/powerpoint/2010/main" val="175045451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343CB-506F-4B70-996D-BA25DB928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 Device – Monitor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F330AE-DC8D-42D8-A70B-3E0D11EB53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382193" cy="435133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PH" b="1" dirty="0"/>
              <a:t>In-Plane Switching (IPS) Panels</a:t>
            </a:r>
            <a:endParaRPr lang="en-US" b="1" dirty="0"/>
          </a:p>
          <a:p>
            <a:r>
              <a:rPr lang="en-US" dirty="0"/>
              <a:t>Developed to improve limitations of TN panels</a:t>
            </a:r>
          </a:p>
          <a:p>
            <a:r>
              <a:rPr lang="en-US" dirty="0"/>
              <a:t>Vastly superior viewing angles</a:t>
            </a:r>
          </a:p>
          <a:p>
            <a:r>
              <a:rPr lang="en-US" dirty="0"/>
              <a:t>Best color reproduction:</a:t>
            </a:r>
          </a:p>
          <a:p>
            <a:pPr lvl="1"/>
            <a:r>
              <a:rPr lang="en-US" dirty="0"/>
              <a:t>Good black color reproduction</a:t>
            </a:r>
          </a:p>
          <a:p>
            <a:pPr lvl="1"/>
            <a:r>
              <a:rPr lang="en-PH" dirty="0"/>
              <a:t>Best used for graphic design</a:t>
            </a:r>
          </a:p>
        </p:txBody>
      </p:sp>
      <p:pic>
        <p:nvPicPr>
          <p:cNvPr id="5" name="Content Placeholder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1033EB76-8614-4D0C-8CF2-22E1FDA3974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0393" y="2122269"/>
            <a:ext cx="6152979" cy="3758049"/>
          </a:xfrm>
        </p:spPr>
      </p:pic>
    </p:spTree>
    <p:extLst>
      <p:ext uri="{BB962C8B-B14F-4D97-AF65-F5344CB8AC3E}">
        <p14:creationId xmlns:p14="http://schemas.microsoft.com/office/powerpoint/2010/main" val="210319228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2F7C4-E516-40CB-8FBC-EAC866B1B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 Device – Monitor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C67D37-2C86-456B-8EAB-F1AED4B247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5944985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PH" b="1" dirty="0"/>
              <a:t>Vertical Alignment (VA) Panels</a:t>
            </a:r>
            <a:endParaRPr lang="en-US" b="1" dirty="0"/>
          </a:p>
          <a:p>
            <a:r>
              <a:rPr lang="en-US" dirty="0"/>
              <a:t>Compromise between TN and IPS</a:t>
            </a:r>
          </a:p>
          <a:p>
            <a:r>
              <a:rPr lang="en-US" dirty="0"/>
              <a:t>Has best contrast ratios</a:t>
            </a:r>
          </a:p>
          <a:p>
            <a:r>
              <a:rPr lang="en-US" dirty="0"/>
              <a:t>Used extensively for TV manufacturing</a:t>
            </a:r>
          </a:p>
          <a:p>
            <a:r>
              <a:rPr lang="en-US" dirty="0"/>
              <a:t>Viewing angles are in the middle of IPS and TN</a:t>
            </a:r>
          </a:p>
          <a:p>
            <a:r>
              <a:rPr lang="en-US" dirty="0"/>
              <a:t>Have slower response times than TNs</a:t>
            </a:r>
          </a:p>
          <a:p>
            <a:r>
              <a:rPr lang="en-US" dirty="0"/>
              <a:t>Ideal for general use</a:t>
            </a:r>
            <a:endParaRPr lang="en-PH" dirty="0"/>
          </a:p>
        </p:txBody>
      </p:sp>
      <p:pic>
        <p:nvPicPr>
          <p:cNvPr id="4098" name="Picture 2" descr="Gaming Monitors &amp;amp; Computer Monitors">
            <a:extLst>
              <a:ext uri="{FF2B5EF4-FFF2-40B4-BE49-F238E27FC236}">
                <a16:creationId xmlns:a16="http://schemas.microsoft.com/office/drawing/2014/main" id="{5063D61D-F304-49D3-9E24-4C93CAA4D68C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99" r="7032"/>
          <a:stretch/>
        </p:blipFill>
        <p:spPr bwMode="auto">
          <a:xfrm>
            <a:off x="6914804" y="2082790"/>
            <a:ext cx="4438996" cy="3837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779920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834B8-4AD0-4E81-B080-B1ACED86B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 Device – Speakers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E7256C-9E98-4F73-8FAF-6CB7B2D6FB8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Connects to a computer to generate sound</a:t>
            </a:r>
          </a:p>
          <a:p>
            <a:r>
              <a:rPr lang="en-US" dirty="0"/>
              <a:t>Signal is created by the computer's sound card</a:t>
            </a:r>
            <a:endParaRPr lang="en-PH" dirty="0"/>
          </a:p>
        </p:txBody>
      </p:sp>
      <p:pic>
        <p:nvPicPr>
          <p:cNvPr id="6" name="Content Placeholder 5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99121429-4BF2-4F04-B082-3947E6A0D4D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7331" y="1825625"/>
            <a:ext cx="4351338" cy="4351338"/>
          </a:xfrm>
        </p:spPr>
      </p:pic>
    </p:spTree>
    <p:extLst>
      <p:ext uri="{BB962C8B-B14F-4D97-AF65-F5344CB8AC3E}">
        <p14:creationId xmlns:p14="http://schemas.microsoft.com/office/powerpoint/2010/main" val="84268800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47893-BD8B-4C22-8BEB-6046723BB3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 Device – Headphones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33329A-F7AA-488F-BAF9-47DC17FF2F8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Small speakers that can be worn in or around the ears</a:t>
            </a:r>
          </a:p>
          <a:p>
            <a:r>
              <a:rPr lang="en-US" dirty="0"/>
              <a:t>Traditional headphones:</a:t>
            </a:r>
          </a:p>
          <a:p>
            <a:pPr lvl="1"/>
            <a:r>
              <a:rPr lang="en-US" dirty="0"/>
              <a:t>Have two ear cups </a:t>
            </a:r>
          </a:p>
          <a:p>
            <a:pPr lvl="1"/>
            <a:r>
              <a:rPr lang="en-US" dirty="0"/>
              <a:t>Attached by a band</a:t>
            </a:r>
          </a:p>
          <a:p>
            <a:pPr lvl="1"/>
            <a:r>
              <a:rPr lang="en-US" dirty="0"/>
              <a:t>Placed over the head</a:t>
            </a:r>
          </a:p>
          <a:p>
            <a:r>
              <a:rPr lang="en-US" dirty="0"/>
              <a:t>Earbuds or earphones:</a:t>
            </a:r>
          </a:p>
          <a:p>
            <a:pPr lvl="1"/>
            <a:r>
              <a:rPr lang="en-US" dirty="0"/>
              <a:t>Placed inside the outer part of the ear canal</a:t>
            </a:r>
            <a:endParaRPr lang="en-PH" dirty="0"/>
          </a:p>
        </p:txBody>
      </p:sp>
      <p:pic>
        <p:nvPicPr>
          <p:cNvPr id="6" name="Content Placeholder 5" descr="A pair of black headphones&#10;&#10;Description automatically generated">
            <a:extLst>
              <a:ext uri="{FF2B5EF4-FFF2-40B4-BE49-F238E27FC236}">
                <a16:creationId xmlns:a16="http://schemas.microsoft.com/office/drawing/2014/main" id="{072DED86-D68D-41C7-BBF5-42B211301DF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7331" y="1825625"/>
            <a:ext cx="4351338" cy="4351338"/>
          </a:xfrm>
        </p:spPr>
      </p:pic>
    </p:spTree>
    <p:extLst>
      <p:ext uri="{BB962C8B-B14F-4D97-AF65-F5344CB8AC3E}">
        <p14:creationId xmlns:p14="http://schemas.microsoft.com/office/powerpoint/2010/main" val="131514502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B0371-F53B-4C9E-9C84-7302DF6944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Output Device – Printer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4B190C-FE26-4E71-8074-77BADBD35A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r>
              <a:rPr lang="en-US" dirty="0"/>
              <a:t>Accepts text and graphic output from a computer </a:t>
            </a:r>
          </a:p>
          <a:p>
            <a:r>
              <a:rPr lang="en-US" dirty="0"/>
              <a:t>Traditional printers transfer the information to paper</a:t>
            </a:r>
            <a:endParaRPr lang="en-PH" dirty="0"/>
          </a:p>
        </p:txBody>
      </p:sp>
      <p:pic>
        <p:nvPicPr>
          <p:cNvPr id="5" name="Picture 2" descr="http://www.digitalworldtokyo.com/entryimages/251105_Canon_Printer.jpg">
            <a:extLst>
              <a:ext uri="{FF2B5EF4-FFF2-40B4-BE49-F238E27FC236}">
                <a16:creationId xmlns:a16="http://schemas.microsoft.com/office/drawing/2014/main" id="{ED24A6EF-B319-4E14-A11B-12DCF0713D58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 cstate="print"/>
          <a:stretch>
            <a:fillRect/>
          </a:stretch>
        </p:blipFill>
        <p:spPr bwMode="auto">
          <a:xfrm>
            <a:off x="6398142" y="1825625"/>
            <a:ext cx="4729715" cy="435133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88143980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6A945-2BDF-429B-95A0-7EDAD55B4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Output Device – Printer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C01BFB-6EA6-4485-8DCF-E468A3DC59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3D Printer</a:t>
            </a:r>
          </a:p>
          <a:p>
            <a:r>
              <a:rPr lang="en-US" dirty="0"/>
              <a:t>Computer-aided manufacturing (CAM) device </a:t>
            </a:r>
          </a:p>
          <a:p>
            <a:r>
              <a:rPr lang="en-US" dirty="0"/>
              <a:t>Creates three-dimensional objects </a:t>
            </a:r>
          </a:p>
          <a:p>
            <a:r>
              <a:rPr lang="en-US" dirty="0"/>
              <a:t>Builds a three-dimensional model out of a custom material</a:t>
            </a:r>
            <a:endParaRPr lang="en-PH" dirty="0"/>
          </a:p>
        </p:txBody>
      </p:sp>
      <p:pic>
        <p:nvPicPr>
          <p:cNvPr id="6" name="Content Placeholder 5" descr="A picture containing indoor, microwave, stainless, steel&#10;&#10;Description automatically generated">
            <a:extLst>
              <a:ext uri="{FF2B5EF4-FFF2-40B4-BE49-F238E27FC236}">
                <a16:creationId xmlns:a16="http://schemas.microsoft.com/office/drawing/2014/main" id="{D8648B3F-6F84-45A0-86E8-C1966370FB5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4" b="4769"/>
          <a:stretch/>
        </p:blipFill>
        <p:spPr>
          <a:xfrm>
            <a:off x="6172189" y="1825625"/>
            <a:ext cx="5181622" cy="4351337"/>
          </a:xfrm>
          <a:noFill/>
        </p:spPr>
      </p:pic>
    </p:spTree>
    <p:extLst>
      <p:ext uri="{BB962C8B-B14F-4D97-AF65-F5344CB8AC3E}">
        <p14:creationId xmlns:p14="http://schemas.microsoft.com/office/powerpoint/2010/main" val="308904447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What Is 3D Printing and How Does It Work_ _ Mashable Explains">
            <a:hlinkClick r:id="" action="ppaction://media"/>
            <a:extLst>
              <a:ext uri="{FF2B5EF4-FFF2-40B4-BE49-F238E27FC236}">
                <a16:creationId xmlns:a16="http://schemas.microsoft.com/office/drawing/2014/main" id="{32A82709-E397-7D99-87CF-1038D0FA2D1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/>
          <a:stretch/>
        </p:blipFill>
        <p:spPr>
          <a:xfrm>
            <a:off x="20" y="10"/>
            <a:ext cx="12191980" cy="6857990"/>
          </a:xfrm>
          <a:noFill/>
        </p:spPr>
      </p:pic>
    </p:spTree>
    <p:extLst>
      <p:ext uri="{BB962C8B-B14F-4D97-AF65-F5344CB8AC3E}">
        <p14:creationId xmlns:p14="http://schemas.microsoft.com/office/powerpoint/2010/main" val="3789012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127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1BB7D11-1EF4-4D9A-B675-0ACC2380C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Reality Systems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28C13A-2838-45C6-BFDB-D51BA383C8D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is virtual reality? | VR headset | Motion controllers | Optical tracking</a:t>
            </a:r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22995289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BA6F5-A1DD-47F6-8EFA-51A93D795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Interaction with Computers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BD1C01-5092-4347-AA5E-9F3787A2C2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are our goals when interacting with people?</a:t>
            </a:r>
          </a:p>
          <a:p>
            <a:r>
              <a:rPr lang="en-US" dirty="0"/>
              <a:t>How does our interactions with people relate to our interactions with computers?</a:t>
            </a:r>
          </a:p>
          <a:p>
            <a:r>
              <a:rPr lang="en-US" dirty="0"/>
              <a:t>Interaction is a process of information transfer.</a:t>
            </a:r>
          </a:p>
          <a:p>
            <a:endParaRPr lang="en-US" dirty="0"/>
          </a:p>
          <a:p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197192857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7285D-4486-4796-9350-A870B0B02D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Virtual Reality?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B50834-B48F-4303-AB00-17EDAC660A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334002" cy="4351338"/>
          </a:xfrm>
        </p:spPr>
        <p:txBody>
          <a:bodyPr>
            <a:normAutofit/>
          </a:bodyPr>
          <a:lstStyle/>
          <a:p>
            <a:r>
              <a:rPr lang="en-US" dirty="0"/>
              <a:t>Simulated experience that can create an artificial world</a:t>
            </a:r>
          </a:p>
          <a:p>
            <a:r>
              <a:rPr lang="en-US" dirty="0"/>
              <a:t>Can look and move around the artificial world, and interact with objects around</a:t>
            </a:r>
          </a:p>
          <a:p>
            <a:r>
              <a:rPr lang="en-US" dirty="0"/>
              <a:t>Utilizes limited visual and auditory processing and high haptic feedback for a more immersive experience</a:t>
            </a:r>
            <a:endParaRPr lang="en-PH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2D2CAB3E-41CF-479E-A798-215BEB759366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2" y="1945235"/>
            <a:ext cx="5181600" cy="4112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586750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33AF830-D3C1-4A8C-B2F9-CB50FC1A9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Reality Devices</a:t>
            </a:r>
            <a:endParaRPr lang="en-PH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E12C8-4F57-464B-B815-29F7D6E5B7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Virtual reality headset</a:t>
            </a:r>
          </a:p>
          <a:p>
            <a:r>
              <a:rPr lang="en-US" dirty="0"/>
              <a:t>Motion controllers</a:t>
            </a:r>
          </a:p>
          <a:p>
            <a:r>
              <a:rPr lang="en-US" dirty="0"/>
              <a:t>Optical tracking</a:t>
            </a:r>
          </a:p>
        </p:txBody>
      </p:sp>
    </p:spTree>
    <p:extLst>
      <p:ext uri="{BB962C8B-B14F-4D97-AF65-F5344CB8AC3E}">
        <p14:creationId xmlns:p14="http://schemas.microsoft.com/office/powerpoint/2010/main" val="394648643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A115BB-6C1A-40B9-8643-525457277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VR Device - Headset</a:t>
            </a:r>
            <a:endParaRPr lang="en-PH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6DF1937D-F47F-4E7A-BFE7-B72C8F6779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629102" cy="4351338"/>
          </a:xfrm>
        </p:spPr>
        <p:txBody>
          <a:bodyPr/>
          <a:lstStyle/>
          <a:p>
            <a:r>
              <a:rPr lang="en-US" dirty="0"/>
              <a:t>Also called VR goggles</a:t>
            </a:r>
          </a:p>
          <a:p>
            <a:r>
              <a:rPr lang="en-US" dirty="0"/>
              <a:t>Head-worn apparatus that completely covers the eyes for an immersive 3D experience</a:t>
            </a:r>
          </a:p>
          <a:p>
            <a:r>
              <a:rPr lang="en-US" dirty="0"/>
              <a:t>Can be attached to a computer (Valve Index)</a:t>
            </a:r>
          </a:p>
          <a:p>
            <a:r>
              <a:rPr lang="en-US" dirty="0"/>
              <a:t>Can be self-contained (Oculus Quest 2)</a:t>
            </a:r>
          </a:p>
        </p:txBody>
      </p:sp>
      <p:pic>
        <p:nvPicPr>
          <p:cNvPr id="6146" name="Picture 2" descr="Oculus Quest 2 review: better, cheaper VR - The Verge">
            <a:extLst>
              <a:ext uri="{FF2B5EF4-FFF2-40B4-BE49-F238E27FC236}">
                <a16:creationId xmlns:a16="http://schemas.microsoft.com/office/drawing/2014/main" id="{BB1809FF-71A9-4217-B99A-35C5A477323A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71" r="19224"/>
          <a:stretch/>
        </p:blipFill>
        <p:spPr bwMode="auto">
          <a:xfrm>
            <a:off x="6700058" y="1825624"/>
            <a:ext cx="4653742" cy="4249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785088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A1FFE-F29C-4569-9CBC-3D8DC2A429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VR Devices – Motion Controllers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3199D-2B7D-4D07-B71F-C3165002FDE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Collection of devices that detect the user’s motion in different levels</a:t>
            </a:r>
          </a:p>
          <a:p>
            <a:r>
              <a:rPr lang="en-US" dirty="0"/>
              <a:t>Tracked with cameras, sensors in the controllers, or both</a:t>
            </a:r>
          </a:p>
          <a:p>
            <a:r>
              <a:rPr lang="en-US" dirty="0"/>
              <a:t>Examples:</a:t>
            </a:r>
          </a:p>
          <a:p>
            <a:pPr lvl="1"/>
            <a:r>
              <a:rPr lang="en-PH" dirty="0"/>
              <a:t>Hand controllers</a:t>
            </a:r>
          </a:p>
          <a:p>
            <a:pPr lvl="1"/>
            <a:r>
              <a:rPr lang="en-PH" dirty="0"/>
              <a:t>Wired glove</a:t>
            </a:r>
          </a:p>
          <a:p>
            <a:pPr lvl="1"/>
            <a:r>
              <a:rPr lang="en-PH" dirty="0"/>
              <a:t>Omnidirectional treadmill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892F3026-2B46-45EC-80F0-B4F05F5AF75C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7331" y="1825625"/>
            <a:ext cx="4351338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977732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VR MOTION CONTROL HAS ARRIVED! - MSFS 2020">
            <a:hlinkClick r:id="" action="ppaction://media"/>
            <a:extLst>
              <a:ext uri="{FF2B5EF4-FFF2-40B4-BE49-F238E27FC236}">
                <a16:creationId xmlns:a16="http://schemas.microsoft.com/office/drawing/2014/main" id="{8A4F7518-4D3B-BFA0-36A5-5EBDD308780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377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13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175D1-53E9-428B-860A-56B3E0289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VR Devices – Optical Tracking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326238-B971-478C-9AEA-653A06B3D8B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Process of monitoring the user’s position through visual information</a:t>
            </a:r>
          </a:p>
          <a:p>
            <a:r>
              <a:rPr lang="en-US" dirty="0"/>
              <a:t>Mostly done through sets of cameras and other sensors in or out of the headset</a:t>
            </a:r>
          </a:p>
          <a:p>
            <a:r>
              <a:rPr lang="en-US" dirty="0"/>
              <a:t>Can track smaller body parts (fingers) to the entire body</a:t>
            </a:r>
            <a:endParaRPr lang="en-PH" dirty="0"/>
          </a:p>
        </p:txBody>
      </p:sp>
      <p:pic>
        <p:nvPicPr>
          <p:cNvPr id="6" name="Content Placeholder 5" descr="A picture containing person, outdoor&#10;&#10;Description automatically generated">
            <a:extLst>
              <a:ext uri="{FF2B5EF4-FFF2-40B4-BE49-F238E27FC236}">
                <a16:creationId xmlns:a16="http://schemas.microsoft.com/office/drawing/2014/main" id="{A8288E65-2DB0-4387-A01F-1A33EA361A8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281003"/>
            <a:ext cx="5181600" cy="3440582"/>
          </a:xfrm>
        </p:spPr>
      </p:pic>
    </p:spTree>
    <p:extLst>
      <p:ext uri="{BB962C8B-B14F-4D97-AF65-F5344CB8AC3E}">
        <p14:creationId xmlns:p14="http://schemas.microsoft.com/office/powerpoint/2010/main" val="12967239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1A223-82E5-30AD-EA85-4A28926922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562"/>
            <a:ext cx="10515600" cy="1325563"/>
          </a:xfrm>
        </p:spPr>
        <p:txBody>
          <a:bodyPr/>
          <a:lstStyle/>
          <a:p>
            <a:r>
              <a:rPr lang="en-PH" dirty="0"/>
              <a:t>VR - Mojo Contact Lens</a:t>
            </a:r>
          </a:p>
        </p:txBody>
      </p:sp>
      <p:pic>
        <p:nvPicPr>
          <p:cNvPr id="5" name="Mojo Vision_ This is the first AR contact lens">
            <a:hlinkClick r:id="" action="ppaction://media"/>
            <a:extLst>
              <a:ext uri="{FF2B5EF4-FFF2-40B4-BE49-F238E27FC236}">
                <a16:creationId xmlns:a16="http://schemas.microsoft.com/office/drawing/2014/main" id="{65C7393A-4B26-E8CF-E833-1594E4AFEA91}"/>
              </a:ext>
            </a:extLst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9685" y="1049311"/>
            <a:ext cx="11377535" cy="5443560"/>
          </a:xfrm>
        </p:spPr>
      </p:pic>
    </p:spTree>
    <p:extLst>
      <p:ext uri="{BB962C8B-B14F-4D97-AF65-F5344CB8AC3E}">
        <p14:creationId xmlns:p14="http://schemas.microsoft.com/office/powerpoint/2010/main" val="3310860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018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C632B27-2B58-4191-888A-CE9B969C6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Bio Sensors</a:t>
            </a:r>
            <a:endParaRPr lang="en-PH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46866B3-302D-4812-BB6C-3E5C5F61AC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is biosensing? |Biosensors | Brain sensors</a:t>
            </a:r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46314468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2934F-A4FE-42E5-97EE-61CA34E32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Biosensing?</a:t>
            </a:r>
            <a:endParaRPr lang="en-PH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4B812E-1AD0-460B-BDF7-C74099E6FF8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Detection of target molecules based on the principles used by a living system</a:t>
            </a:r>
          </a:p>
          <a:p>
            <a:r>
              <a:rPr lang="en-US" dirty="0"/>
              <a:t>Can be used for a more precise means of determining user input with little movement</a:t>
            </a:r>
            <a:endParaRPr lang="en-PH" dirty="0"/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4F1E4A8C-AAC2-4494-B5F3-256A1CF4CF52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1877687"/>
            <a:ext cx="5181600" cy="4247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094680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CB32812-9591-49C2-A143-4A72AA308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en-US" dirty="0"/>
              <a:t>Biosensor</a:t>
            </a:r>
            <a:endParaRPr lang="en-PH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397908C-3FCE-402D-91E9-58D297192F5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PH" dirty="0"/>
              <a:t>Self-contained integrated device </a:t>
            </a:r>
          </a:p>
          <a:p>
            <a:r>
              <a:rPr lang="en-PH" dirty="0"/>
              <a:t>Capable of providing specific quantitative analytical information using a biological recognition element</a:t>
            </a:r>
          </a:p>
          <a:p>
            <a:pPr lvl="1"/>
            <a:r>
              <a:rPr lang="en-PH" dirty="0"/>
              <a:t>Enzymes</a:t>
            </a:r>
          </a:p>
          <a:p>
            <a:pPr lvl="1"/>
            <a:r>
              <a:rPr lang="en-PH" dirty="0"/>
              <a:t>Antibodies</a:t>
            </a:r>
          </a:p>
          <a:p>
            <a:pPr lvl="1"/>
            <a:r>
              <a:rPr lang="en-PH" dirty="0"/>
              <a:t>Natural receptors</a:t>
            </a:r>
          </a:p>
          <a:p>
            <a:pPr lvl="1"/>
            <a:r>
              <a:rPr lang="en-PH" dirty="0"/>
              <a:t>Cells</a:t>
            </a:r>
          </a:p>
        </p:txBody>
      </p:sp>
      <p:pic>
        <p:nvPicPr>
          <p:cNvPr id="9" name="Content Placeholder 8" descr="A picture containing hand&#10;&#10;Description automatically generated">
            <a:extLst>
              <a:ext uri="{FF2B5EF4-FFF2-40B4-BE49-F238E27FC236}">
                <a16:creationId xmlns:a16="http://schemas.microsoft.com/office/drawing/2014/main" id="{4770A068-4CB5-43E7-92FF-BAFF937C6B6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0764" y="1825625"/>
            <a:ext cx="5044471" cy="4351338"/>
          </a:xfrm>
        </p:spPr>
      </p:pic>
    </p:spTree>
    <p:extLst>
      <p:ext uri="{BB962C8B-B14F-4D97-AF65-F5344CB8AC3E}">
        <p14:creationId xmlns:p14="http://schemas.microsoft.com/office/powerpoint/2010/main" val="36211657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07EF8C-CDD4-450A-8563-46D590A46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Computer Peripherals and Parts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133252-3696-43ED-8B87-75D428E4B4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Input / output devices</a:t>
            </a:r>
          </a:p>
          <a:p>
            <a:r>
              <a:rPr lang="en-US" dirty="0"/>
              <a:t>Virtual Reality systems</a:t>
            </a:r>
          </a:p>
          <a:p>
            <a:r>
              <a:rPr lang="en-US" dirty="0"/>
              <a:t>Bio sensors</a:t>
            </a:r>
          </a:p>
          <a:p>
            <a:r>
              <a:rPr lang="en-US" dirty="0"/>
              <a:t>Computer memory</a:t>
            </a:r>
          </a:p>
          <a:p>
            <a:r>
              <a:rPr lang="en-US" dirty="0"/>
              <a:t>Computer processors</a:t>
            </a:r>
          </a:p>
        </p:txBody>
      </p:sp>
    </p:spTree>
    <p:extLst>
      <p:ext uri="{BB962C8B-B14F-4D97-AF65-F5344CB8AC3E}">
        <p14:creationId xmlns:p14="http://schemas.microsoft.com/office/powerpoint/2010/main" val="59832753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91A77-DA0C-4EBE-86C7-48D0E2D013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Brain Sensors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CE6709-264D-4427-A36D-A982A4C9E7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r>
              <a:rPr lang="en-US" dirty="0"/>
              <a:t>Can allow to control software, apps, and machines</a:t>
            </a:r>
          </a:p>
          <a:p>
            <a:r>
              <a:rPr lang="en-US" dirty="0"/>
              <a:t>Done by developing new virtual reality, augmented reality, and brain-controlled technology with brain-computer Interface (BCI) software</a:t>
            </a:r>
            <a:endParaRPr lang="en-PH" dirty="0"/>
          </a:p>
        </p:txBody>
      </p:sp>
      <p:pic>
        <p:nvPicPr>
          <p:cNvPr id="6" name="Content Placeholder 5" descr="A picture containing person, wall, indoor, person&#10;&#10;Description automatically generated">
            <a:extLst>
              <a:ext uri="{FF2B5EF4-FFF2-40B4-BE49-F238E27FC236}">
                <a16:creationId xmlns:a16="http://schemas.microsoft.com/office/drawing/2014/main" id="{905D8E4B-A271-4195-AA5F-7B2437FEDCD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40" r="3" b="3"/>
          <a:stretch/>
        </p:blipFill>
        <p:spPr>
          <a:xfrm>
            <a:off x="6172200" y="1825625"/>
            <a:ext cx="5181600" cy="4351338"/>
          </a:xfrm>
          <a:noFill/>
        </p:spPr>
      </p:pic>
    </p:spTree>
    <p:extLst>
      <p:ext uri="{BB962C8B-B14F-4D97-AF65-F5344CB8AC3E}">
        <p14:creationId xmlns:p14="http://schemas.microsoft.com/office/powerpoint/2010/main" val="158166779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BDDCD06-103F-417C-A6B4-86455E213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Computer Memory</a:t>
            </a:r>
            <a:endParaRPr lang="en-PH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7382BC6-0AD9-4A84-9109-AE07403D1F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Non-volatile memory | Volatile memory</a:t>
            </a:r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216414751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8750A-B704-4701-95C0-404F103371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Computer Memory Devices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63706E-F7E0-4F3A-A99E-0FFC2841EE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Non-volatile memory</a:t>
            </a:r>
          </a:p>
          <a:p>
            <a:pPr lvl="1"/>
            <a:r>
              <a:rPr lang="en-US" dirty="0"/>
              <a:t>Hard disk drive</a:t>
            </a:r>
          </a:p>
          <a:p>
            <a:pPr lvl="1"/>
            <a:r>
              <a:rPr lang="en-US" dirty="0"/>
              <a:t>Solid state drive</a:t>
            </a:r>
          </a:p>
          <a:p>
            <a:pPr lvl="1"/>
            <a:r>
              <a:rPr lang="en-US" dirty="0"/>
              <a:t>Flash memory</a:t>
            </a:r>
          </a:p>
          <a:p>
            <a:pPr lvl="1"/>
            <a:r>
              <a:rPr lang="en-US" dirty="0"/>
              <a:t>Nonvolatile memory express</a:t>
            </a:r>
          </a:p>
          <a:p>
            <a:r>
              <a:rPr lang="en-US" dirty="0"/>
              <a:t>Volatile memory</a:t>
            </a:r>
          </a:p>
          <a:p>
            <a:pPr lvl="1"/>
            <a:r>
              <a:rPr lang="en-US" dirty="0"/>
              <a:t>Random access memory</a:t>
            </a:r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280693780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399E27C-A32E-40F1-AC6A-999F587A2B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807"/>
            <a:ext cx="10515600" cy="1325563"/>
          </a:xfrm>
        </p:spPr>
        <p:txBody>
          <a:bodyPr/>
          <a:lstStyle/>
          <a:p>
            <a:r>
              <a:rPr lang="en-US" dirty="0"/>
              <a:t>Non-Volatile Memory</a:t>
            </a:r>
            <a:endParaRPr lang="en-PH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A09915B-E1CA-494C-A7E1-92E73BC93C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Type of computer memory that can retain stored information even after power is removed</a:t>
            </a:r>
          </a:p>
          <a:p>
            <a:r>
              <a:rPr lang="en-US" dirty="0"/>
              <a:t>Common examples:</a:t>
            </a:r>
          </a:p>
          <a:p>
            <a:pPr lvl="1"/>
            <a:r>
              <a:rPr lang="en-US" dirty="0"/>
              <a:t>HDD (Hard Disk Drive)</a:t>
            </a:r>
          </a:p>
          <a:p>
            <a:pPr lvl="1"/>
            <a:r>
              <a:rPr lang="en-US" dirty="0"/>
              <a:t>Flash memory</a:t>
            </a:r>
            <a:endParaRPr lang="en-PH" dirty="0"/>
          </a:p>
          <a:p>
            <a:pPr lvl="1"/>
            <a:r>
              <a:rPr lang="en-US" dirty="0"/>
              <a:t>SSD (Solid State Drive)</a:t>
            </a:r>
          </a:p>
          <a:p>
            <a:pPr lvl="1"/>
            <a:r>
              <a:rPr lang="en-US" dirty="0" err="1"/>
              <a:t>NVMe</a:t>
            </a:r>
            <a:r>
              <a:rPr lang="en-US" dirty="0"/>
              <a:t> (Nonvolatile Memory Express)</a:t>
            </a:r>
          </a:p>
        </p:txBody>
      </p:sp>
    </p:spTree>
    <p:extLst>
      <p:ext uri="{BB962C8B-B14F-4D97-AF65-F5344CB8AC3E}">
        <p14:creationId xmlns:p14="http://schemas.microsoft.com/office/powerpoint/2010/main" val="127862498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53ED209-1E0C-4C2F-9226-6D6BD4BEBE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Non-Volatile Memory</a:t>
            </a:r>
            <a:endParaRPr lang="en-PH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4988E7E-E1D5-44E3-A74D-E4CE3A6C42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Hard Disk Drive (HDD)</a:t>
            </a:r>
          </a:p>
          <a:p>
            <a:r>
              <a:rPr lang="en-US" dirty="0"/>
              <a:t>Magnetic storage medium for a computer</a:t>
            </a:r>
          </a:p>
          <a:p>
            <a:r>
              <a:rPr lang="en-US" dirty="0"/>
              <a:t>Hard disks are flat circular plates made of aluminum or glass and coated with a magnetic material</a:t>
            </a:r>
          </a:p>
          <a:p>
            <a:r>
              <a:rPr lang="en-US" dirty="0"/>
              <a:t>Used for general storage, but quite slower</a:t>
            </a:r>
            <a:endParaRPr lang="en-PH" dirty="0"/>
          </a:p>
        </p:txBody>
      </p:sp>
      <p:pic>
        <p:nvPicPr>
          <p:cNvPr id="7" name="Picture 2" descr="http://www.fahad.com/pics/fujitsu_160gb_300mbs_hard_disk.jpg">
            <a:extLst>
              <a:ext uri="{FF2B5EF4-FFF2-40B4-BE49-F238E27FC236}">
                <a16:creationId xmlns:a16="http://schemas.microsoft.com/office/drawing/2014/main" id="{D25CC39E-4732-4ED3-979A-59C57302D84D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 rotWithShape="1">
          <a:blip r:embed="rId2" cstate="print"/>
          <a:srcRect t="5111"/>
          <a:stretch/>
        </p:blipFill>
        <p:spPr bwMode="auto">
          <a:xfrm>
            <a:off x="6172200" y="1825625"/>
            <a:ext cx="5181600" cy="435133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95172894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814B9F-2D12-4AC5-959D-BD1673ED6E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Non-Volatile Memory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900819-12CE-4818-865F-17970E4E2B3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Flash Memory</a:t>
            </a:r>
          </a:p>
          <a:p>
            <a:r>
              <a:rPr lang="en-US" dirty="0"/>
              <a:t>General term for electronic non-volatile memory</a:t>
            </a:r>
          </a:p>
          <a:p>
            <a:r>
              <a:rPr lang="en-US" dirty="0"/>
              <a:t>Can be electrically erased and reprogrammed</a:t>
            </a:r>
          </a:p>
          <a:p>
            <a:r>
              <a:rPr lang="en-US" dirty="0"/>
              <a:t>Used for a lot of modern memory devices:</a:t>
            </a:r>
          </a:p>
          <a:p>
            <a:pPr lvl="1"/>
            <a:r>
              <a:rPr lang="en-US" dirty="0"/>
              <a:t>USB flash drives</a:t>
            </a:r>
          </a:p>
          <a:p>
            <a:pPr lvl="1"/>
            <a:r>
              <a:rPr lang="en-US" dirty="0"/>
              <a:t>Memory cards</a:t>
            </a:r>
          </a:p>
          <a:p>
            <a:pPr lvl="1"/>
            <a:r>
              <a:rPr lang="en-US" dirty="0"/>
              <a:t>SSDs and </a:t>
            </a:r>
            <a:r>
              <a:rPr lang="en-US" dirty="0" err="1"/>
              <a:t>NVMes</a:t>
            </a:r>
            <a:endParaRPr lang="en-PH" dirty="0"/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714D4D5C-6424-4E12-A47E-742474DAFD4F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2" y="1825625"/>
            <a:ext cx="5181600" cy="2305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 descr="USB flash drive - Wikipedia">
            <a:extLst>
              <a:ext uri="{FF2B5EF4-FFF2-40B4-BE49-F238E27FC236}">
                <a16:creationId xmlns:a16="http://schemas.microsoft.com/office/drawing/2014/main" id="{18F2EBA9-AB5F-4693-B93C-076621838B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3948" y="4001294"/>
            <a:ext cx="4018107" cy="2334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920893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193C8-3218-40F5-B045-B3302D13C1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Non-Volatile Memory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C891A-6AA3-437C-B7A7-8FE7DE674F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Solid State Drive (SDD)</a:t>
            </a:r>
          </a:p>
          <a:p>
            <a:r>
              <a:rPr lang="en-US" dirty="0"/>
              <a:t>New generation of storage device used in computers </a:t>
            </a:r>
          </a:p>
          <a:p>
            <a:r>
              <a:rPr lang="en-US" dirty="0"/>
              <a:t>Uses flash-based memory</a:t>
            </a:r>
          </a:p>
          <a:p>
            <a:pPr lvl="1"/>
            <a:r>
              <a:rPr lang="en-US" dirty="0"/>
              <a:t>Much faster than a traditional mechanical hard disk</a:t>
            </a:r>
          </a:p>
          <a:p>
            <a:r>
              <a:rPr lang="en-US" dirty="0"/>
              <a:t>Used for more modern systems that require fast access of storage</a:t>
            </a:r>
            <a:endParaRPr lang="en-PH" dirty="0"/>
          </a:p>
        </p:txBody>
      </p:sp>
      <p:pic>
        <p:nvPicPr>
          <p:cNvPr id="6" name="Content Placeholder 5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DF44E289-DAD0-4A8F-AFE7-7EBDFA3D55C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168892"/>
            <a:ext cx="5181600" cy="3664804"/>
          </a:xfrm>
          <a:noFill/>
        </p:spPr>
      </p:pic>
    </p:spTree>
    <p:extLst>
      <p:ext uri="{BB962C8B-B14F-4D97-AF65-F5344CB8AC3E}">
        <p14:creationId xmlns:p14="http://schemas.microsoft.com/office/powerpoint/2010/main" val="191708306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86353-2980-4AA6-A1D7-73C2337C7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Non-Volatile Memory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626084-76F4-48B6-9564-928C2D84FA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Nonvolatile Memory Express (</a:t>
            </a:r>
            <a:r>
              <a:rPr lang="en-US" b="1" dirty="0" err="1"/>
              <a:t>NVMe</a:t>
            </a:r>
            <a:r>
              <a:rPr lang="en-US" b="1" dirty="0"/>
              <a:t>)</a:t>
            </a:r>
          </a:p>
          <a:p>
            <a:r>
              <a:rPr lang="en-US" dirty="0"/>
              <a:t>New storage access and transport protocol for flash and next-generation solid-state drives</a:t>
            </a:r>
          </a:p>
          <a:p>
            <a:r>
              <a:rPr lang="en-US" dirty="0"/>
              <a:t>Delivers the highest throughput and fastest response times yet for all types of enterprise workloads</a:t>
            </a:r>
            <a:endParaRPr lang="en-PH" dirty="0"/>
          </a:p>
        </p:txBody>
      </p:sp>
      <p:pic>
        <p:nvPicPr>
          <p:cNvPr id="6" name="Content Placeholder 5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DF138E46-3B04-4E60-8804-1BBC190567C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814178"/>
            <a:ext cx="5181600" cy="2374231"/>
          </a:xfrm>
          <a:noFill/>
        </p:spPr>
      </p:pic>
    </p:spTree>
    <p:extLst>
      <p:ext uri="{BB962C8B-B14F-4D97-AF65-F5344CB8AC3E}">
        <p14:creationId xmlns:p14="http://schemas.microsoft.com/office/powerpoint/2010/main" val="300931024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20C8FB4-D1B7-4A14-A743-C3084E880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Volatile Memory</a:t>
            </a:r>
            <a:endParaRPr lang="en-PH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A1D542D-E1E0-43AD-B468-0B416C4A47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Computer memory that only maintains its data while the device is powered</a:t>
            </a:r>
          </a:p>
          <a:p>
            <a:r>
              <a:rPr lang="en-US" dirty="0"/>
              <a:t>Used for primary storage in personal computers</a:t>
            </a:r>
          </a:p>
          <a:p>
            <a:r>
              <a:rPr lang="en-US" dirty="0"/>
              <a:t>Much faster to read from and write to than the other kinds of storage in a computer</a:t>
            </a:r>
          </a:p>
          <a:p>
            <a:r>
              <a:rPr lang="en-US" dirty="0"/>
              <a:t>Data stored in volatile memory are temporary data used in computer systems or ones needed by the processor</a:t>
            </a:r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316622492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7FC47-070E-44FA-ADEB-38533B3DDC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Volatile Memory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7C5FE8-4142-46E4-8E16-91AD5587ED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Random Access Memory (RAM)</a:t>
            </a:r>
          </a:p>
          <a:p>
            <a:r>
              <a:rPr lang="en-US" dirty="0"/>
              <a:t>Short-term memory where data is stored as the processor needs it</a:t>
            </a:r>
          </a:p>
          <a:p>
            <a:pPr lvl="1"/>
            <a:r>
              <a:rPr lang="en-US" dirty="0"/>
              <a:t>Play a game from computer’s hard drive</a:t>
            </a:r>
          </a:p>
          <a:p>
            <a:pPr lvl="1"/>
            <a:r>
              <a:rPr lang="en-US" dirty="0"/>
              <a:t>Stream a movie from the Internet</a:t>
            </a:r>
          </a:p>
          <a:p>
            <a:r>
              <a:rPr lang="en-US" dirty="0"/>
              <a:t>Processor can get to the data quickly</a:t>
            </a:r>
            <a:endParaRPr lang="en-PH" dirty="0"/>
          </a:p>
        </p:txBody>
      </p:sp>
      <p:pic>
        <p:nvPicPr>
          <p:cNvPr id="6" name="Content Placeholder 5" descr="A close-up of a circuit board&#10;&#10;Description automatically generated with medium confidence">
            <a:extLst>
              <a:ext uri="{FF2B5EF4-FFF2-40B4-BE49-F238E27FC236}">
                <a16:creationId xmlns:a16="http://schemas.microsoft.com/office/drawing/2014/main" id="{69315A04-2950-4857-A382-5E4EEF7E387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7399" y="2490757"/>
            <a:ext cx="5806187" cy="3028894"/>
          </a:xfrm>
          <a:noFill/>
        </p:spPr>
      </p:pic>
    </p:spTree>
    <p:extLst>
      <p:ext uri="{BB962C8B-B14F-4D97-AF65-F5344CB8AC3E}">
        <p14:creationId xmlns:p14="http://schemas.microsoft.com/office/powerpoint/2010/main" val="7764078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4EEA1-3878-4CD4-8BDD-3F8A99E4E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Know the Computer Devices?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87E8AA-3403-4E37-B035-2CF9EC91CE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Match the devices that complements the capabilities and limitations of the human</a:t>
            </a:r>
          </a:p>
          <a:p>
            <a:pPr lvl="1"/>
            <a:r>
              <a:rPr lang="en-US" dirty="0"/>
              <a:t>Perceptual system</a:t>
            </a:r>
          </a:p>
          <a:p>
            <a:pPr lvl="1"/>
            <a:r>
              <a:rPr lang="en-US" dirty="0"/>
              <a:t>Human memory and processing</a:t>
            </a:r>
          </a:p>
          <a:p>
            <a:pPr lvl="1"/>
            <a:r>
              <a:rPr lang="en-US" dirty="0"/>
              <a:t>Human error</a:t>
            </a:r>
          </a:p>
          <a:p>
            <a:pPr lvl="1"/>
            <a:r>
              <a:rPr lang="en-US" dirty="0"/>
              <a:t>Human emotions</a:t>
            </a:r>
          </a:p>
          <a:p>
            <a:r>
              <a:rPr lang="en-US" dirty="0"/>
              <a:t>Not every user would have all the required computer devices</a:t>
            </a:r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416071206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0CB91-BF60-4E4F-AB9C-9B54F5F34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Computer Processors</a:t>
            </a:r>
            <a:endParaRPr lang="en-PH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973124-BE6D-4C8E-B9C9-11306B7C3A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Computer processing and processors | Limitations that decrease processor performance</a:t>
            </a:r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334589330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60F39-77E8-4D65-97A5-623754BEE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Computer Processing</a:t>
            </a:r>
            <a:endParaRPr lang="en-PH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878FBFB-F8C7-4193-9678-7BB2755D46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Processing can be too slow or too fast</a:t>
            </a:r>
          </a:p>
          <a:p>
            <a:pPr marL="0" indent="0">
              <a:buNone/>
            </a:pPr>
            <a:r>
              <a:rPr lang="en-US" b="1" i="1" dirty="0"/>
              <a:t>Too slow</a:t>
            </a:r>
          </a:p>
          <a:p>
            <a:r>
              <a:rPr lang="en-US" dirty="0"/>
              <a:t>Unable to catch input when it happens</a:t>
            </a:r>
          </a:p>
          <a:p>
            <a:r>
              <a:rPr lang="en-US" dirty="0"/>
              <a:t>Input is buffered; feedback is too slow</a:t>
            </a:r>
          </a:p>
          <a:p>
            <a:pPr marL="0" indent="0">
              <a:buNone/>
            </a:pPr>
            <a:r>
              <a:rPr lang="en-US" b="1" i="1" dirty="0"/>
              <a:t>Too fast</a:t>
            </a:r>
          </a:p>
          <a:p>
            <a:r>
              <a:rPr lang="en-US" dirty="0"/>
              <a:t>Output comes out too quickly; user is unable to read it</a:t>
            </a:r>
          </a:p>
          <a:p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192122040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543C3AC-D549-42DC-841B-21B747E9B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Computer Processor</a:t>
            </a:r>
            <a:endParaRPr lang="en-PH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9CF0384-99BD-4870-9073-0466603617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b="1" dirty="0"/>
              <a:t>Central Processing Unit</a:t>
            </a:r>
          </a:p>
          <a:p>
            <a:r>
              <a:rPr lang="en-US" dirty="0"/>
              <a:t>Circuit board inside a computer that executes instructions on behalf of programs</a:t>
            </a:r>
          </a:p>
          <a:p>
            <a:r>
              <a:rPr lang="en-US" dirty="0"/>
              <a:t>Modern computer processors can process millions of instructions in a second</a:t>
            </a:r>
          </a:p>
          <a:p>
            <a:r>
              <a:rPr lang="en-US" dirty="0"/>
              <a:t>Processors are considered the main chip on a computer</a:t>
            </a:r>
            <a:endParaRPr lang="en-PH" dirty="0"/>
          </a:p>
        </p:txBody>
      </p:sp>
      <p:pic>
        <p:nvPicPr>
          <p:cNvPr id="8" name="Content Placeholder 7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233F3FC7-960D-4E62-98AD-DD1E0704A2B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647601"/>
            <a:ext cx="5181600" cy="2707386"/>
          </a:xfrm>
          <a:noFill/>
        </p:spPr>
      </p:pic>
    </p:spTree>
    <p:extLst>
      <p:ext uri="{BB962C8B-B14F-4D97-AF65-F5344CB8AC3E}">
        <p14:creationId xmlns:p14="http://schemas.microsoft.com/office/powerpoint/2010/main" val="189213770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F4F101-C9DD-4329-8C0A-C607E2F49D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Computer Processor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0D0226-25DD-4B74-B156-52F70449CB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Limitations that Decrease Processor Performance</a:t>
            </a:r>
          </a:p>
          <a:p>
            <a:r>
              <a:rPr lang="en-US" dirty="0"/>
              <a:t>Computation limitations</a:t>
            </a:r>
          </a:p>
          <a:p>
            <a:r>
              <a:rPr lang="en-US" dirty="0"/>
              <a:t>Storage channel limitations</a:t>
            </a:r>
          </a:p>
          <a:p>
            <a:r>
              <a:rPr lang="en-US" dirty="0"/>
              <a:t>Graphics limitations</a:t>
            </a:r>
          </a:p>
          <a:p>
            <a:r>
              <a:rPr lang="en-US" dirty="0"/>
              <a:t>Network limitations</a:t>
            </a:r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22542615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1BB7D11-1EF4-4D9A-B675-0ACC2380C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4"/>
            <a:ext cx="10515600" cy="2852737"/>
          </a:xfrm>
        </p:spPr>
        <p:txBody>
          <a:bodyPr/>
          <a:lstStyle/>
          <a:p>
            <a:r>
              <a:rPr lang="en-US" dirty="0"/>
              <a:t>Input Devices</a:t>
            </a:r>
            <a:endParaRPr lang="en-PH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28C13A-2838-45C6-BFDB-D51BA383C8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9"/>
            <a:ext cx="10515600" cy="1500187"/>
          </a:xfrm>
        </p:spPr>
        <p:txBody>
          <a:bodyPr>
            <a:normAutofit/>
          </a:bodyPr>
          <a:lstStyle/>
          <a:p>
            <a:r>
              <a:rPr lang="en-US" dirty="0"/>
              <a:t>Keyboard | Mouse | </a:t>
            </a:r>
            <a:r>
              <a:rPr lang="en-PH" dirty="0"/>
              <a:t>Microphone | Trackball | Touchpad |Touchscreen Devices |  Controllers | Scanner | Drawing Tablet | Eye Tracking Devices | Hand Tracking Devices</a:t>
            </a:r>
          </a:p>
        </p:txBody>
      </p:sp>
    </p:spTree>
    <p:extLst>
      <p:ext uri="{BB962C8B-B14F-4D97-AF65-F5344CB8AC3E}">
        <p14:creationId xmlns:p14="http://schemas.microsoft.com/office/powerpoint/2010/main" val="41767517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B01B1-E4D3-4CC3-9110-11E84ECDC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 of Input Devices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BCB078-F35E-489F-B4C9-616649EC07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>
            <a:normAutofit/>
          </a:bodyPr>
          <a:lstStyle/>
          <a:p>
            <a:r>
              <a:rPr lang="en-US" dirty="0"/>
              <a:t>Keyboard</a:t>
            </a:r>
          </a:p>
          <a:p>
            <a:r>
              <a:rPr lang="en-US" dirty="0"/>
              <a:t>Mouse</a:t>
            </a:r>
          </a:p>
          <a:p>
            <a:r>
              <a:rPr lang="en-PH" dirty="0"/>
              <a:t>Microphone</a:t>
            </a:r>
          </a:p>
          <a:p>
            <a:r>
              <a:rPr lang="en-PH" dirty="0"/>
              <a:t>Trackball</a:t>
            </a:r>
          </a:p>
          <a:p>
            <a:r>
              <a:rPr lang="en-PH" dirty="0"/>
              <a:t>Touchpad</a:t>
            </a:r>
          </a:p>
          <a:p>
            <a:r>
              <a:rPr lang="en-PH" dirty="0"/>
              <a:t>Touchscreen devices</a:t>
            </a:r>
          </a:p>
          <a:p>
            <a:r>
              <a:rPr lang="en-PH" dirty="0"/>
              <a:t>Controllers</a:t>
            </a:r>
          </a:p>
          <a:p>
            <a:r>
              <a:rPr lang="en-PH" dirty="0"/>
              <a:t>Scanner</a:t>
            </a:r>
          </a:p>
          <a:p>
            <a:r>
              <a:rPr lang="en-PH" dirty="0"/>
              <a:t>Drawing Tablet</a:t>
            </a:r>
          </a:p>
          <a:p>
            <a:r>
              <a:rPr lang="en-PH" dirty="0"/>
              <a:t>Eye Tracking Devices</a:t>
            </a:r>
          </a:p>
          <a:p>
            <a:r>
              <a:rPr lang="en-PH" dirty="0"/>
              <a:t>Hand Tracking Devices</a:t>
            </a:r>
          </a:p>
        </p:txBody>
      </p:sp>
    </p:spTree>
    <p:extLst>
      <p:ext uri="{BB962C8B-B14F-4D97-AF65-F5344CB8AC3E}">
        <p14:creationId xmlns:p14="http://schemas.microsoft.com/office/powerpoint/2010/main" val="40064142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860593-1218-4DF8-A9C7-7FDE1D7B0A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 Device – Keyboard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71745F-D805-4BC6-84F4-592D88CF21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Like a typewriter, it is composed of buttons used to create letters, numbers, and symbols, and perform additional functions</a:t>
            </a:r>
          </a:p>
          <a:p>
            <a:r>
              <a:rPr lang="en-US" dirty="0"/>
              <a:t>Buttons or keys act as mechanical levers or electronic switches</a:t>
            </a:r>
            <a:endParaRPr lang="en-PH" dirty="0"/>
          </a:p>
          <a:p>
            <a:r>
              <a:rPr lang="en-PH" dirty="0"/>
              <a:t>Arrangement of buttons depend on the format:</a:t>
            </a:r>
            <a:endParaRPr lang="en-US" dirty="0"/>
          </a:p>
          <a:p>
            <a:pPr lvl="1"/>
            <a:r>
              <a:rPr lang="en-US" dirty="0"/>
              <a:t>QWERTY</a:t>
            </a:r>
          </a:p>
          <a:p>
            <a:pPr lvl="1"/>
            <a:r>
              <a:rPr lang="en-US" dirty="0"/>
              <a:t>QWERTZ</a:t>
            </a:r>
          </a:p>
          <a:p>
            <a:pPr lvl="1"/>
            <a:r>
              <a:rPr lang="en-US" dirty="0"/>
              <a:t>AZERTY</a:t>
            </a:r>
          </a:p>
          <a:p>
            <a:pPr lvl="1"/>
            <a:r>
              <a:rPr lang="en-US" dirty="0"/>
              <a:t>DVORAK</a:t>
            </a:r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3495358698"/>
      </p:ext>
    </p:extLst>
  </p:cSld>
  <p:clrMapOvr>
    <a:masterClrMapping/>
  </p:clrMapOvr>
</p:sld>
</file>

<file path=ppt/theme/theme1.xml><?xml version="1.0" encoding="utf-8"?>
<a:theme xmlns:a="http://schemas.openxmlformats.org/drawingml/2006/main" name="CITCS v2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8">
      <a:majorFont>
        <a:latin typeface="Tempus Sans ITC"/>
        <a:ea typeface=""/>
        <a:cs typeface=""/>
      </a:majorFont>
      <a:minorFont>
        <a:latin typeface="Tw Cen M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TCS v2" id="{5C2ECAB3-FCBF-46B9-9E97-757C3BE318BC}" vid="{231B2122-CC8D-42AE-9D18-9ED347C715C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CITCS v2</Template>
  <TotalTime>127</TotalTime>
  <Words>1740</Words>
  <Application>Microsoft Office PowerPoint</Application>
  <PresentationFormat>Widescreen</PresentationFormat>
  <Paragraphs>305</Paragraphs>
  <Slides>63</Slides>
  <Notes>1</Notes>
  <HiddenSlides>0</HiddenSlides>
  <MMClips>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63</vt:i4>
      </vt:variant>
    </vt:vector>
  </HeadingPairs>
  <TitlesOfParts>
    <vt:vector size="69" baseType="lpstr">
      <vt:lpstr>Arial</vt:lpstr>
      <vt:lpstr>Calibri</vt:lpstr>
      <vt:lpstr>Century Gothic</vt:lpstr>
      <vt:lpstr>Poppins</vt:lpstr>
      <vt:lpstr>Tw Cen MT</vt:lpstr>
      <vt:lpstr>CITCS v2</vt:lpstr>
      <vt:lpstr>The Computer</vt:lpstr>
      <vt:lpstr>Table of Contents</vt:lpstr>
      <vt:lpstr>The Role of Computers in HCI</vt:lpstr>
      <vt:lpstr>Interaction with Computers</vt:lpstr>
      <vt:lpstr>Computer Peripherals and Parts</vt:lpstr>
      <vt:lpstr>Why Know the Computer Devices?</vt:lpstr>
      <vt:lpstr>Input Devices</vt:lpstr>
      <vt:lpstr>List of Input Devices</vt:lpstr>
      <vt:lpstr>Input Device – Keyboard</vt:lpstr>
      <vt:lpstr>Input Device – Keyboard</vt:lpstr>
      <vt:lpstr>Input Device – Keyboard</vt:lpstr>
      <vt:lpstr>Input Device – Keyboard</vt:lpstr>
      <vt:lpstr>Input Device – Keyboard</vt:lpstr>
      <vt:lpstr>Input Device – Mouse</vt:lpstr>
      <vt:lpstr>Input Device – Mouse</vt:lpstr>
      <vt:lpstr>Input Device – Mouse</vt:lpstr>
      <vt:lpstr>Input Device – Mouse</vt:lpstr>
      <vt:lpstr>Input Device – Microphone</vt:lpstr>
      <vt:lpstr>Input Device – Trackball</vt:lpstr>
      <vt:lpstr>Input Device – Touchpad</vt:lpstr>
      <vt:lpstr>Input Device – Touchscreen Devices</vt:lpstr>
      <vt:lpstr>Input Device – Game Controller</vt:lpstr>
      <vt:lpstr>Input Device – Game Controller</vt:lpstr>
      <vt:lpstr>Input Device – Scanner</vt:lpstr>
      <vt:lpstr>Input Device – Drawing Tablet</vt:lpstr>
      <vt:lpstr>Input Device – Eye Tracking Device</vt:lpstr>
      <vt:lpstr>Input Device – Hand Tracking Device</vt:lpstr>
      <vt:lpstr>Output Devices</vt:lpstr>
      <vt:lpstr>List of Output Devices</vt:lpstr>
      <vt:lpstr>Output Device – Monitor</vt:lpstr>
      <vt:lpstr>Output Device – Monitor</vt:lpstr>
      <vt:lpstr>Output Device – Monitor</vt:lpstr>
      <vt:lpstr>Output Device – Monitor</vt:lpstr>
      <vt:lpstr>Output Device – Speakers</vt:lpstr>
      <vt:lpstr>Output Device – Headphones</vt:lpstr>
      <vt:lpstr>Output Device – Printer</vt:lpstr>
      <vt:lpstr>Output Device – Printer</vt:lpstr>
      <vt:lpstr>PowerPoint Presentation</vt:lpstr>
      <vt:lpstr>Virtual Reality Systems</vt:lpstr>
      <vt:lpstr>What is Virtual Reality?</vt:lpstr>
      <vt:lpstr>Virtual Reality Devices</vt:lpstr>
      <vt:lpstr>VR Device - Headset</vt:lpstr>
      <vt:lpstr>VR Devices – Motion Controllers</vt:lpstr>
      <vt:lpstr>PowerPoint Presentation</vt:lpstr>
      <vt:lpstr>VR Devices – Optical Tracking</vt:lpstr>
      <vt:lpstr>VR - Mojo Contact Lens</vt:lpstr>
      <vt:lpstr>Bio Sensors</vt:lpstr>
      <vt:lpstr>What is Biosensing?</vt:lpstr>
      <vt:lpstr>Biosensor</vt:lpstr>
      <vt:lpstr>Brain Sensors</vt:lpstr>
      <vt:lpstr>Computer Memory</vt:lpstr>
      <vt:lpstr>Computer Memory Devices</vt:lpstr>
      <vt:lpstr>Non-Volatile Memory</vt:lpstr>
      <vt:lpstr>Non-Volatile Memory</vt:lpstr>
      <vt:lpstr>Non-Volatile Memory</vt:lpstr>
      <vt:lpstr>Non-Volatile Memory</vt:lpstr>
      <vt:lpstr>Non-Volatile Memory</vt:lpstr>
      <vt:lpstr>Volatile Memory</vt:lpstr>
      <vt:lpstr>Volatile Memory</vt:lpstr>
      <vt:lpstr>Computer Processors</vt:lpstr>
      <vt:lpstr>Computer Processing</vt:lpstr>
      <vt:lpstr>Computer Processor</vt:lpstr>
      <vt:lpstr>Computer Processor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Computer</dc:title>
  <dc:creator>Lovely Jenn Reformado</dc:creator>
  <cp:lastModifiedBy>ARNEMIE B. GAYYED</cp:lastModifiedBy>
  <cp:revision>3</cp:revision>
  <dcterms:created xsi:type="dcterms:W3CDTF">2022-01-25T20:45:32Z</dcterms:created>
  <dcterms:modified xsi:type="dcterms:W3CDTF">2022-09-27T05:50:42Z</dcterms:modified>
</cp:coreProperties>
</file>

<file path=docProps/thumbnail.jpeg>
</file>